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sldIdLst>
    <p:sldId id="256" r:id="rId2"/>
    <p:sldId id="257" r:id="rId3"/>
    <p:sldId id="258" r:id="rId4"/>
    <p:sldId id="260" r:id="rId5"/>
    <p:sldId id="261" r:id="rId6"/>
    <p:sldId id="259" r:id="rId7"/>
    <p:sldId id="262" r:id="rId8"/>
    <p:sldId id="265" r:id="rId9"/>
    <p:sldId id="264" r:id="rId10"/>
    <p:sldId id="263" r:id="rId11"/>
    <p:sldId id="274" r:id="rId12"/>
    <p:sldId id="268" r:id="rId13"/>
    <p:sldId id="273" r:id="rId14"/>
    <p:sldId id="272" r:id="rId15"/>
    <p:sldId id="271" r:id="rId16"/>
    <p:sldId id="270" r:id="rId17"/>
    <p:sldId id="269" r:id="rId18"/>
    <p:sldId id="267" r:id="rId19"/>
    <p:sldId id="266"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0598C-1EF7-C744-B024-9D8D380CC49A}" v="243" dt="2021-03-26T06:55:28.117"/>
    <p1510:client id="{1BE7CD71-B53E-6202-83BD-2F744A17B7E5}" v="174" dt="2021-03-25T19:37:08.900"/>
    <p1510:client id="{2079154B-33A3-43F9-84D2-AE5F86D47936}" v="171" dt="2021-03-25T16:51:37.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3/26/2021</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31214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3/26/2021</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555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3/26/2021</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2603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3/26/2021</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5619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3/26/2021</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0592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3/26/2021</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40723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3/26/2021</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94351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3/26/2021</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7806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3/26/2021</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0198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3/26/2021</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30616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3/26/2021</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3392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3/26/2021</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84150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733E0473-C315-42D8-A82A-A2FE49DC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AD23A251-68F2-43E5-812B-4BBAE1AF5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22" name="Picture 3">
            <a:extLst>
              <a:ext uri="{FF2B5EF4-FFF2-40B4-BE49-F238E27FC236}">
                <a16:creationId xmlns:a16="http://schemas.microsoft.com/office/drawing/2014/main" id="{9F81A9B0-8E40-4317-9DC6-B2513AC9E094}"/>
              </a:ext>
            </a:extLst>
          </p:cNvPr>
          <p:cNvPicPr>
            <a:picLocks noChangeAspect="1"/>
          </p:cNvPicPr>
          <p:nvPr/>
        </p:nvPicPr>
        <p:blipFill rotWithShape="1">
          <a:blip r:embed="rId2">
            <a:alphaModFix amt="40000"/>
          </a:blip>
          <a:srcRect t="1598" r="6" b="6"/>
          <a:stretch/>
        </p:blipFill>
        <p:spPr>
          <a:xfrm>
            <a:off x="1525" y="10"/>
            <a:ext cx="12188951" cy="6857990"/>
          </a:xfrm>
          <a:prstGeom prst="rect">
            <a:avLst/>
          </a:prstGeom>
        </p:spPr>
      </p:pic>
      <p:grpSp>
        <p:nvGrpSpPr>
          <p:cNvPr id="23" name="decorative circle">
            <a:extLst>
              <a:ext uri="{FF2B5EF4-FFF2-40B4-BE49-F238E27FC236}">
                <a16:creationId xmlns:a16="http://schemas.microsoft.com/office/drawing/2014/main" id="{0350AF23-2606-421F-AB7B-23D9B48F3E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2562606" y="1122363"/>
            <a:ext cx="7063739" cy="2387600"/>
          </a:xfrm>
        </p:spPr>
        <p:txBody>
          <a:bodyPr>
            <a:normAutofit/>
          </a:bodyPr>
          <a:lstStyle/>
          <a:p>
            <a:r>
              <a:rPr lang="en-US">
                <a:solidFill>
                  <a:srgbClr val="FFFFFF"/>
                </a:solidFill>
                <a:ea typeface="+mj-lt"/>
                <a:cs typeface="+mj-lt"/>
              </a:rPr>
              <a:t> Zwyczaje wielkanocne w Polsce i na świecie</a:t>
            </a:r>
            <a:endParaRPr lang="en-US">
              <a:solidFill>
                <a:srgbClr val="FFFFFF"/>
              </a:solidFill>
            </a:endParaRPr>
          </a:p>
        </p:txBody>
      </p:sp>
      <p:sp>
        <p:nvSpPr>
          <p:cNvPr id="3" name="Subtitle 2"/>
          <p:cNvSpPr>
            <a:spLocks noGrp="1"/>
          </p:cNvSpPr>
          <p:nvPr>
            <p:ph type="subTitle" idx="1"/>
          </p:nvPr>
        </p:nvSpPr>
        <p:spPr>
          <a:xfrm>
            <a:off x="2562606" y="3602038"/>
            <a:ext cx="7063739" cy="1655762"/>
          </a:xfrm>
        </p:spPr>
        <p:txBody>
          <a:bodyPr vert="horz" lIns="91440" tIns="45720" rIns="91440" bIns="45720" rtlCol="0">
            <a:normAutofit/>
          </a:bodyPr>
          <a:lstStyle/>
          <a:p>
            <a:r>
              <a:rPr lang="en-US">
                <a:solidFill>
                  <a:srgbClr val="FFFFFF"/>
                </a:solidFill>
                <a:cs typeface="Calibri"/>
              </a:rPr>
              <a:t>Kacper Sokólski 8B</a:t>
            </a:r>
            <a:endParaRPr lang="en-US">
              <a:solidFill>
                <a:srgbClr val="FFFFFF"/>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ground, floor, rug, colorful&#10;&#10;Description automatically generated">
            <a:extLst>
              <a:ext uri="{FF2B5EF4-FFF2-40B4-BE49-F238E27FC236}">
                <a16:creationId xmlns:a16="http://schemas.microsoft.com/office/drawing/2014/main" id="{08169B66-A5F8-41D0-90D3-78D140E3C67E}"/>
              </a:ext>
            </a:extLst>
          </p:cNvPr>
          <p:cNvPicPr>
            <a:picLocks noChangeAspect="1"/>
          </p:cNvPicPr>
          <p:nvPr/>
        </p:nvPicPr>
        <p:blipFill rotWithShape="1">
          <a:blip r:embed="rId2">
            <a:alphaModFix amt="35000"/>
          </a:blip>
          <a:srcRect t="8187" r="-1" b="6239"/>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6878341-08DF-4ABE-A290-1BC865E1AB66}"/>
              </a:ext>
            </a:extLst>
          </p:cNvPr>
          <p:cNvSpPr>
            <a:spLocks noGrp="1"/>
          </p:cNvSpPr>
          <p:nvPr>
            <p:ph type="title"/>
          </p:nvPr>
        </p:nvSpPr>
        <p:spPr>
          <a:xfrm>
            <a:off x="3327722" y="777240"/>
            <a:ext cx="5782804" cy="2493876"/>
          </a:xfrm>
        </p:spPr>
        <p:txBody>
          <a:bodyPr anchor="b">
            <a:normAutofit/>
          </a:bodyPr>
          <a:lstStyle/>
          <a:p>
            <a:pPr algn="ctr"/>
            <a:r>
              <a:rPr lang="en-US" sz="4400" b="1">
                <a:solidFill>
                  <a:srgbClr val="FFFFFF"/>
                </a:solidFill>
              </a:rPr>
              <a:t>Gwatemala – kolorowe dywany z kwiatów</a:t>
            </a:r>
            <a:endParaRPr lang="en-US" sz="4400">
              <a:solidFill>
                <a:srgbClr val="FFFFFF"/>
              </a:solidFill>
            </a:endParaRP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790E881B-2129-4208-B4A5-7D7567465766}"/>
              </a:ext>
            </a:extLst>
          </p:cNvPr>
          <p:cNvSpPr>
            <a:spLocks noGrp="1"/>
          </p:cNvSpPr>
          <p:nvPr>
            <p:ph idx="1"/>
          </p:nvPr>
        </p:nvSpPr>
        <p:spPr>
          <a:xfrm>
            <a:off x="1757259" y="2778513"/>
            <a:ext cx="8830803" cy="3495146"/>
          </a:xfrm>
        </p:spPr>
        <p:txBody>
          <a:bodyPr vert="horz" lIns="91440" tIns="45720" rIns="91440" bIns="45720" rtlCol="0" anchor="t">
            <a:noAutofit/>
          </a:bodyPr>
          <a:lstStyle/>
          <a:p>
            <a:pPr marL="0" indent="0" algn="ctr">
              <a:buNone/>
            </a:pPr>
            <a:r>
              <a:rPr lang="en-US" sz="1600" dirty="0">
                <a:solidFill>
                  <a:srgbClr val="FFFFFF"/>
                </a:solidFill>
                <a:ea typeface="+mn-lt"/>
                <a:cs typeface="+mn-lt"/>
              </a:rPr>
              <a:t>Antigua w </a:t>
            </a:r>
            <a:r>
              <a:rPr lang="en-US" sz="1600" err="1">
                <a:solidFill>
                  <a:srgbClr val="FFFFFF"/>
                </a:solidFill>
                <a:ea typeface="+mn-lt"/>
                <a:cs typeface="+mn-lt"/>
              </a:rPr>
              <a:t>Gwatemali</a:t>
            </a:r>
            <a:r>
              <a:rPr lang="en-US" sz="1600" dirty="0">
                <a:solidFill>
                  <a:srgbClr val="FFFFFF"/>
                </a:solidFill>
                <a:ea typeface="+mn-lt"/>
                <a:cs typeface="+mn-lt"/>
              </a:rPr>
              <a:t> jest </a:t>
            </a:r>
            <a:r>
              <a:rPr lang="en-US" sz="1600" err="1">
                <a:solidFill>
                  <a:srgbClr val="FFFFFF"/>
                </a:solidFill>
                <a:ea typeface="+mn-lt"/>
                <a:cs typeface="+mn-lt"/>
              </a:rPr>
              <a:t>miejscem</a:t>
            </a:r>
            <a:r>
              <a:rPr lang="en-US" sz="1600" dirty="0">
                <a:solidFill>
                  <a:srgbClr val="FFFFFF"/>
                </a:solidFill>
                <a:ea typeface="+mn-lt"/>
                <a:cs typeface="+mn-lt"/>
              </a:rPr>
              <a:t> </a:t>
            </a:r>
            <a:r>
              <a:rPr lang="en-US" sz="1600" err="1">
                <a:solidFill>
                  <a:srgbClr val="FFFFFF"/>
                </a:solidFill>
                <a:ea typeface="+mn-lt"/>
                <a:cs typeface="+mn-lt"/>
              </a:rPr>
              <a:t>największej</a:t>
            </a:r>
            <a:r>
              <a:rPr lang="en-US" sz="1600" dirty="0">
                <a:solidFill>
                  <a:srgbClr val="FFFFFF"/>
                </a:solidFill>
                <a:ea typeface="+mn-lt"/>
                <a:cs typeface="+mn-lt"/>
              </a:rPr>
              <a:t> </a:t>
            </a:r>
            <a:r>
              <a:rPr lang="en-US" sz="1600" err="1">
                <a:solidFill>
                  <a:srgbClr val="FFFFFF"/>
                </a:solidFill>
                <a:ea typeface="+mn-lt"/>
                <a:cs typeface="+mn-lt"/>
              </a:rPr>
              <a:t>Wielkanocnej</a:t>
            </a:r>
            <a:r>
              <a:rPr lang="en-US" sz="1600" dirty="0">
                <a:solidFill>
                  <a:srgbClr val="FFFFFF"/>
                </a:solidFill>
                <a:ea typeface="+mn-lt"/>
                <a:cs typeface="+mn-lt"/>
              </a:rPr>
              <a:t> </a:t>
            </a:r>
            <a:r>
              <a:rPr lang="en-US" sz="1600" err="1">
                <a:solidFill>
                  <a:srgbClr val="FFFFFF"/>
                </a:solidFill>
                <a:ea typeface="+mn-lt"/>
                <a:cs typeface="+mn-lt"/>
              </a:rPr>
              <a:t>uroczystości</a:t>
            </a:r>
            <a:r>
              <a:rPr lang="en-US" sz="1600" dirty="0">
                <a:solidFill>
                  <a:srgbClr val="FFFFFF"/>
                </a:solidFill>
                <a:ea typeface="+mn-lt"/>
                <a:cs typeface="+mn-lt"/>
              </a:rPr>
              <a:t> </a:t>
            </a:r>
            <a:r>
              <a:rPr lang="en-US" sz="1600" err="1">
                <a:solidFill>
                  <a:srgbClr val="FFFFFF"/>
                </a:solidFill>
                <a:ea typeface="+mn-lt"/>
                <a:cs typeface="+mn-lt"/>
              </a:rPr>
              <a:t>na</a:t>
            </a:r>
            <a:r>
              <a:rPr lang="en-US" sz="1600" dirty="0">
                <a:solidFill>
                  <a:srgbClr val="FFFFFF"/>
                </a:solidFill>
                <a:ea typeface="+mn-lt"/>
                <a:cs typeface="+mn-lt"/>
              </a:rPr>
              <a:t> </a:t>
            </a:r>
            <a:r>
              <a:rPr lang="en-US" sz="1600" err="1">
                <a:solidFill>
                  <a:srgbClr val="FFFFFF"/>
                </a:solidFill>
                <a:ea typeface="+mn-lt"/>
                <a:cs typeface="+mn-lt"/>
              </a:rPr>
              <a:t>świecie</a:t>
            </a:r>
            <a:r>
              <a:rPr lang="en-US" sz="1600" dirty="0">
                <a:solidFill>
                  <a:srgbClr val="FFFFFF"/>
                </a:solidFill>
                <a:ea typeface="+mn-lt"/>
                <a:cs typeface="+mn-lt"/>
              </a:rPr>
              <a:t>, w </a:t>
            </a:r>
            <a:r>
              <a:rPr lang="en-US" sz="1600" err="1">
                <a:solidFill>
                  <a:srgbClr val="FFFFFF"/>
                </a:solidFill>
                <a:ea typeface="+mn-lt"/>
                <a:cs typeface="+mn-lt"/>
              </a:rPr>
              <a:t>której</a:t>
            </a:r>
            <a:r>
              <a:rPr lang="en-US" sz="1600" dirty="0">
                <a:solidFill>
                  <a:srgbClr val="FFFFFF"/>
                </a:solidFill>
                <a:ea typeface="+mn-lt"/>
                <a:cs typeface="+mn-lt"/>
              </a:rPr>
              <a:t> </a:t>
            </a:r>
            <a:r>
              <a:rPr lang="en-US" sz="1600" err="1">
                <a:solidFill>
                  <a:srgbClr val="FFFFFF"/>
                </a:solidFill>
                <a:ea typeface="+mn-lt"/>
                <a:cs typeface="+mn-lt"/>
              </a:rPr>
              <a:t>upamiętnia</a:t>
            </a:r>
            <a:r>
              <a:rPr lang="en-US" sz="1600" dirty="0">
                <a:solidFill>
                  <a:srgbClr val="FFFFFF"/>
                </a:solidFill>
                <a:ea typeface="+mn-lt"/>
                <a:cs typeface="+mn-lt"/>
              </a:rPr>
              <a:t> </a:t>
            </a:r>
            <a:r>
              <a:rPr lang="en-US" sz="1600" err="1">
                <a:solidFill>
                  <a:srgbClr val="FFFFFF"/>
                </a:solidFill>
                <a:ea typeface="+mn-lt"/>
                <a:cs typeface="+mn-lt"/>
              </a:rPr>
              <a:t>się</a:t>
            </a:r>
            <a:r>
              <a:rPr lang="en-US" sz="1600" dirty="0">
                <a:solidFill>
                  <a:srgbClr val="FFFFFF"/>
                </a:solidFill>
                <a:ea typeface="+mn-lt"/>
                <a:cs typeface="+mn-lt"/>
              </a:rPr>
              <a:t> </a:t>
            </a:r>
            <a:r>
              <a:rPr lang="en-US" sz="1600" err="1">
                <a:solidFill>
                  <a:srgbClr val="FFFFFF"/>
                </a:solidFill>
                <a:ea typeface="+mn-lt"/>
                <a:cs typeface="+mn-lt"/>
              </a:rPr>
              <a:t>Pasję</a:t>
            </a:r>
            <a:r>
              <a:rPr lang="en-US" sz="1600" dirty="0">
                <a:solidFill>
                  <a:srgbClr val="FFFFFF"/>
                </a:solidFill>
                <a:ea typeface="+mn-lt"/>
                <a:cs typeface="+mn-lt"/>
              </a:rPr>
              <a:t>, </a:t>
            </a:r>
            <a:r>
              <a:rPr lang="en-US" sz="1600" err="1">
                <a:solidFill>
                  <a:srgbClr val="FFFFFF"/>
                </a:solidFill>
                <a:ea typeface="+mn-lt"/>
                <a:cs typeface="+mn-lt"/>
              </a:rPr>
              <a:t>Krucyfiks</a:t>
            </a:r>
            <a:r>
              <a:rPr lang="en-US" sz="1600" dirty="0">
                <a:solidFill>
                  <a:srgbClr val="FFFFFF"/>
                </a:solidFill>
                <a:ea typeface="+mn-lt"/>
                <a:cs typeface="+mn-lt"/>
              </a:rPr>
              <a:t> </a:t>
            </a:r>
            <a:r>
              <a:rPr lang="en-US" sz="1600" err="1">
                <a:solidFill>
                  <a:srgbClr val="FFFFFF"/>
                </a:solidFill>
                <a:ea typeface="+mn-lt"/>
                <a:cs typeface="+mn-lt"/>
              </a:rPr>
              <a:t>i</a:t>
            </a:r>
            <a:r>
              <a:rPr lang="en-US" sz="1600" dirty="0">
                <a:solidFill>
                  <a:srgbClr val="FFFFFF"/>
                </a:solidFill>
                <a:ea typeface="+mn-lt"/>
                <a:cs typeface="+mn-lt"/>
              </a:rPr>
              <a:t> </a:t>
            </a:r>
            <a:r>
              <a:rPr lang="en-US" sz="1600" err="1">
                <a:solidFill>
                  <a:srgbClr val="FFFFFF"/>
                </a:solidFill>
                <a:ea typeface="+mn-lt"/>
                <a:cs typeface="+mn-lt"/>
              </a:rPr>
              <a:t>Zmartwychwstanie</a:t>
            </a:r>
            <a:r>
              <a:rPr lang="en-US" sz="1600" dirty="0">
                <a:solidFill>
                  <a:srgbClr val="FFFFFF"/>
                </a:solidFill>
                <a:ea typeface="+mn-lt"/>
                <a:cs typeface="+mn-lt"/>
              </a:rPr>
              <a:t> </a:t>
            </a:r>
            <a:r>
              <a:rPr lang="en-US" sz="1600" err="1">
                <a:solidFill>
                  <a:srgbClr val="FFFFFF"/>
                </a:solidFill>
                <a:ea typeface="+mn-lt"/>
                <a:cs typeface="+mn-lt"/>
              </a:rPr>
              <a:t>Jezusa</a:t>
            </a:r>
            <a:r>
              <a:rPr lang="en-US" sz="1600" dirty="0">
                <a:solidFill>
                  <a:srgbClr val="FFFFFF"/>
                </a:solidFill>
                <a:ea typeface="+mn-lt"/>
                <a:cs typeface="+mn-lt"/>
              </a:rPr>
              <a:t>. Od </a:t>
            </a:r>
            <a:r>
              <a:rPr lang="en-US" sz="1600" err="1">
                <a:solidFill>
                  <a:srgbClr val="FFFFFF"/>
                </a:solidFill>
                <a:ea typeface="+mn-lt"/>
                <a:cs typeface="+mn-lt"/>
              </a:rPr>
              <a:t>piątku</a:t>
            </a:r>
            <a:r>
              <a:rPr lang="en-US" sz="1600" dirty="0">
                <a:solidFill>
                  <a:srgbClr val="FFFFFF"/>
                </a:solidFill>
                <a:ea typeface="+mn-lt"/>
                <a:cs typeface="+mn-lt"/>
              </a:rPr>
              <a:t> do </a:t>
            </a:r>
            <a:r>
              <a:rPr lang="en-US" sz="1600" err="1">
                <a:solidFill>
                  <a:srgbClr val="FFFFFF"/>
                </a:solidFill>
                <a:ea typeface="+mn-lt"/>
                <a:cs typeface="+mn-lt"/>
              </a:rPr>
              <a:t>niedzieli</a:t>
            </a:r>
            <a:r>
              <a:rPr lang="en-US" sz="1600" dirty="0">
                <a:solidFill>
                  <a:srgbClr val="FFFFFF"/>
                </a:solidFill>
                <a:ea typeface="+mn-lt"/>
                <a:cs typeface="+mn-lt"/>
              </a:rPr>
              <a:t> </a:t>
            </a:r>
            <a:r>
              <a:rPr lang="en-US" sz="1600" err="1">
                <a:solidFill>
                  <a:srgbClr val="FFFFFF"/>
                </a:solidFill>
                <a:ea typeface="+mn-lt"/>
                <a:cs typeface="+mn-lt"/>
              </a:rPr>
              <a:t>odbywają</a:t>
            </a:r>
            <a:r>
              <a:rPr lang="en-US" sz="1600" dirty="0">
                <a:solidFill>
                  <a:srgbClr val="FFFFFF"/>
                </a:solidFill>
                <a:ea typeface="+mn-lt"/>
                <a:cs typeface="+mn-lt"/>
              </a:rPr>
              <a:t> </a:t>
            </a:r>
            <a:r>
              <a:rPr lang="en-US" sz="1600" err="1">
                <a:solidFill>
                  <a:srgbClr val="FFFFFF"/>
                </a:solidFill>
                <a:ea typeface="+mn-lt"/>
                <a:cs typeface="+mn-lt"/>
              </a:rPr>
              <a:t>się</a:t>
            </a:r>
            <a:r>
              <a:rPr lang="en-US" sz="1600" dirty="0">
                <a:solidFill>
                  <a:srgbClr val="FFFFFF"/>
                </a:solidFill>
                <a:ea typeface="+mn-lt"/>
                <a:cs typeface="+mn-lt"/>
              </a:rPr>
              <a:t> </a:t>
            </a:r>
            <a:r>
              <a:rPr lang="en-US" sz="1600" err="1">
                <a:solidFill>
                  <a:srgbClr val="FFFFFF"/>
                </a:solidFill>
                <a:ea typeface="+mn-lt"/>
                <a:cs typeface="+mn-lt"/>
              </a:rPr>
              <a:t>marsze</a:t>
            </a:r>
            <a:r>
              <a:rPr lang="en-US" sz="1600" dirty="0">
                <a:solidFill>
                  <a:srgbClr val="FFFFFF"/>
                </a:solidFill>
                <a:ea typeface="+mn-lt"/>
                <a:cs typeface="+mn-lt"/>
              </a:rPr>
              <a:t> </a:t>
            </a:r>
            <a:r>
              <a:rPr lang="en-US" sz="1600" err="1">
                <a:solidFill>
                  <a:srgbClr val="FFFFFF"/>
                </a:solidFill>
                <a:ea typeface="+mn-lt"/>
                <a:cs typeface="+mn-lt"/>
              </a:rPr>
              <a:t>kolorowych</a:t>
            </a:r>
            <a:r>
              <a:rPr lang="en-US" sz="1600" dirty="0">
                <a:solidFill>
                  <a:srgbClr val="FFFFFF"/>
                </a:solidFill>
                <a:ea typeface="+mn-lt"/>
                <a:cs typeface="+mn-lt"/>
              </a:rPr>
              <a:t> </a:t>
            </a:r>
            <a:r>
              <a:rPr lang="en-US" sz="1600" err="1">
                <a:solidFill>
                  <a:srgbClr val="FFFFFF"/>
                </a:solidFill>
                <a:ea typeface="+mn-lt"/>
                <a:cs typeface="+mn-lt"/>
              </a:rPr>
              <a:t>procesji</a:t>
            </a:r>
            <a:r>
              <a:rPr lang="en-US" sz="1600" dirty="0">
                <a:solidFill>
                  <a:srgbClr val="FFFFFF"/>
                </a:solidFill>
                <a:ea typeface="+mn-lt"/>
                <a:cs typeface="+mn-lt"/>
              </a:rPr>
              <a:t>. </a:t>
            </a:r>
            <a:r>
              <a:rPr lang="en-US" sz="1600" err="1">
                <a:solidFill>
                  <a:srgbClr val="FFFFFF"/>
                </a:solidFill>
                <a:ea typeface="+mn-lt"/>
                <a:cs typeface="+mn-lt"/>
              </a:rPr>
              <a:t>Tradycja</a:t>
            </a:r>
            <a:r>
              <a:rPr lang="en-US" sz="1600" dirty="0">
                <a:solidFill>
                  <a:srgbClr val="FFFFFF"/>
                </a:solidFill>
                <a:ea typeface="+mn-lt"/>
                <a:cs typeface="+mn-lt"/>
              </a:rPr>
              <a:t> ta </a:t>
            </a:r>
            <a:r>
              <a:rPr lang="en-US" sz="1600" err="1">
                <a:solidFill>
                  <a:srgbClr val="FFFFFF"/>
                </a:solidFill>
                <a:ea typeface="+mn-lt"/>
                <a:cs typeface="+mn-lt"/>
              </a:rPr>
              <a:t>została</a:t>
            </a:r>
            <a:r>
              <a:rPr lang="en-US" sz="1600" dirty="0">
                <a:solidFill>
                  <a:srgbClr val="FFFFFF"/>
                </a:solidFill>
                <a:ea typeface="+mn-lt"/>
                <a:cs typeface="+mn-lt"/>
              </a:rPr>
              <a:t> </a:t>
            </a:r>
            <a:r>
              <a:rPr lang="en-US" sz="1600" err="1">
                <a:solidFill>
                  <a:srgbClr val="FFFFFF"/>
                </a:solidFill>
                <a:ea typeface="+mn-lt"/>
                <a:cs typeface="+mn-lt"/>
              </a:rPr>
              <a:t>zaszczepiona</a:t>
            </a:r>
            <a:r>
              <a:rPr lang="en-US" sz="1600" dirty="0">
                <a:solidFill>
                  <a:srgbClr val="FFFFFF"/>
                </a:solidFill>
                <a:ea typeface="+mn-lt"/>
                <a:cs typeface="+mn-lt"/>
              </a:rPr>
              <a:t> </a:t>
            </a:r>
            <a:r>
              <a:rPr lang="en-US" sz="1600" err="1">
                <a:solidFill>
                  <a:srgbClr val="FFFFFF"/>
                </a:solidFill>
                <a:ea typeface="+mn-lt"/>
                <a:cs typeface="+mn-lt"/>
              </a:rPr>
              <a:t>przez</a:t>
            </a:r>
            <a:r>
              <a:rPr lang="en-US" sz="1600" dirty="0">
                <a:solidFill>
                  <a:srgbClr val="FFFFFF"/>
                </a:solidFill>
                <a:ea typeface="+mn-lt"/>
                <a:cs typeface="+mn-lt"/>
              </a:rPr>
              <a:t> </a:t>
            </a:r>
            <a:r>
              <a:rPr lang="en-US" sz="1600" err="1">
                <a:solidFill>
                  <a:srgbClr val="FFFFFF"/>
                </a:solidFill>
                <a:ea typeface="+mn-lt"/>
                <a:cs typeface="+mn-lt"/>
              </a:rPr>
              <a:t>hiszpańskich</a:t>
            </a:r>
            <a:r>
              <a:rPr lang="en-US" sz="1600" dirty="0">
                <a:solidFill>
                  <a:srgbClr val="FFFFFF"/>
                </a:solidFill>
                <a:ea typeface="+mn-lt"/>
                <a:cs typeface="+mn-lt"/>
              </a:rPr>
              <a:t> </a:t>
            </a:r>
            <a:r>
              <a:rPr lang="en-US" sz="1600" err="1">
                <a:solidFill>
                  <a:srgbClr val="FFFFFF"/>
                </a:solidFill>
                <a:ea typeface="+mn-lt"/>
                <a:cs typeface="+mn-lt"/>
              </a:rPr>
              <a:t>misjonarzy</a:t>
            </a:r>
            <a:r>
              <a:rPr lang="en-US" sz="1600" dirty="0">
                <a:solidFill>
                  <a:srgbClr val="FFFFFF"/>
                </a:solidFill>
                <a:ea typeface="+mn-lt"/>
                <a:cs typeface="+mn-lt"/>
              </a:rPr>
              <a:t> w XVI </a:t>
            </a:r>
            <a:r>
              <a:rPr lang="en-US" sz="1600" err="1">
                <a:solidFill>
                  <a:srgbClr val="FFFFFF"/>
                </a:solidFill>
                <a:ea typeface="+mn-lt"/>
                <a:cs typeface="+mn-lt"/>
              </a:rPr>
              <a:t>wieku</a:t>
            </a:r>
            <a:r>
              <a:rPr lang="en-US" sz="1600" dirty="0">
                <a:solidFill>
                  <a:srgbClr val="FFFFFF"/>
                </a:solidFill>
                <a:ea typeface="+mn-lt"/>
                <a:cs typeface="+mn-lt"/>
              </a:rPr>
              <a:t>. </a:t>
            </a:r>
            <a:r>
              <a:rPr lang="en-US" sz="1600" err="1">
                <a:solidFill>
                  <a:srgbClr val="FFFFFF"/>
                </a:solidFill>
                <a:ea typeface="+mn-lt"/>
                <a:cs typeface="+mn-lt"/>
              </a:rPr>
              <a:t>Całe</a:t>
            </a:r>
            <a:r>
              <a:rPr lang="en-US" sz="1600" dirty="0">
                <a:solidFill>
                  <a:srgbClr val="FFFFFF"/>
                </a:solidFill>
                <a:ea typeface="+mn-lt"/>
                <a:cs typeface="+mn-lt"/>
              </a:rPr>
              <a:t> </a:t>
            </a:r>
            <a:r>
              <a:rPr lang="en-US" sz="1600" err="1">
                <a:solidFill>
                  <a:srgbClr val="FFFFFF"/>
                </a:solidFill>
                <a:ea typeface="+mn-lt"/>
                <a:cs typeface="+mn-lt"/>
              </a:rPr>
              <a:t>miasto</a:t>
            </a:r>
            <a:r>
              <a:rPr lang="en-US" sz="1600" dirty="0">
                <a:solidFill>
                  <a:srgbClr val="FFFFFF"/>
                </a:solidFill>
                <a:ea typeface="+mn-lt"/>
                <a:cs typeface="+mn-lt"/>
              </a:rPr>
              <a:t> </a:t>
            </a:r>
            <a:r>
              <a:rPr lang="en-US" sz="1600" err="1">
                <a:solidFill>
                  <a:srgbClr val="FFFFFF"/>
                </a:solidFill>
                <a:ea typeface="+mn-lt"/>
                <a:cs typeface="+mn-lt"/>
              </a:rPr>
              <a:t>bierze</a:t>
            </a:r>
            <a:r>
              <a:rPr lang="en-US" sz="1600" dirty="0">
                <a:solidFill>
                  <a:srgbClr val="FFFFFF"/>
                </a:solidFill>
                <a:ea typeface="+mn-lt"/>
                <a:cs typeface="+mn-lt"/>
              </a:rPr>
              <a:t> </a:t>
            </a:r>
            <a:r>
              <a:rPr lang="en-US" sz="1600" err="1">
                <a:solidFill>
                  <a:srgbClr val="FFFFFF"/>
                </a:solidFill>
                <a:ea typeface="+mn-lt"/>
                <a:cs typeface="+mn-lt"/>
              </a:rPr>
              <a:t>udział</a:t>
            </a:r>
            <a:r>
              <a:rPr lang="en-US" sz="1600" dirty="0">
                <a:solidFill>
                  <a:srgbClr val="FFFFFF"/>
                </a:solidFill>
                <a:ea typeface="+mn-lt"/>
                <a:cs typeface="+mn-lt"/>
              </a:rPr>
              <a:t> w </a:t>
            </a:r>
            <a:r>
              <a:rPr lang="en-US" sz="1600" err="1">
                <a:solidFill>
                  <a:srgbClr val="FFFFFF"/>
                </a:solidFill>
                <a:ea typeface="+mn-lt"/>
                <a:cs typeface="+mn-lt"/>
              </a:rPr>
              <a:t>przygotowaniu</a:t>
            </a:r>
            <a:r>
              <a:rPr lang="en-US" sz="1600" dirty="0">
                <a:solidFill>
                  <a:srgbClr val="FFFFFF"/>
                </a:solidFill>
                <a:ea typeface="+mn-lt"/>
                <a:cs typeface="+mn-lt"/>
              </a:rPr>
              <a:t> </a:t>
            </a:r>
            <a:r>
              <a:rPr lang="en-US" sz="1600" err="1">
                <a:solidFill>
                  <a:srgbClr val="FFFFFF"/>
                </a:solidFill>
                <a:ea typeface="+mn-lt"/>
                <a:cs typeface="+mn-lt"/>
              </a:rPr>
              <a:t>wydarzenia</a:t>
            </a:r>
            <a:r>
              <a:rPr lang="en-US" sz="1600" dirty="0">
                <a:solidFill>
                  <a:srgbClr val="FFFFFF"/>
                </a:solidFill>
                <a:ea typeface="+mn-lt"/>
                <a:cs typeface="+mn-lt"/>
              </a:rPr>
              <a:t>.</a:t>
            </a:r>
            <a:endParaRPr lang="en-US" sz="1600">
              <a:solidFill>
                <a:srgbClr val="FFFFFF"/>
              </a:solidFill>
              <a:cs typeface="Calibri"/>
            </a:endParaRPr>
          </a:p>
          <a:p>
            <a:pPr marL="0" indent="0" algn="ctr">
              <a:buClr>
                <a:srgbClr val="487E56"/>
              </a:buClr>
              <a:buNone/>
            </a:pPr>
            <a:r>
              <a:rPr lang="en-US" sz="1600" err="1">
                <a:solidFill>
                  <a:srgbClr val="FFFFFF"/>
                </a:solidFill>
                <a:ea typeface="+mn-lt"/>
                <a:cs typeface="+mn-lt"/>
              </a:rPr>
              <a:t>Jednym</a:t>
            </a:r>
            <a:r>
              <a:rPr lang="en-US" sz="1600" dirty="0">
                <a:solidFill>
                  <a:srgbClr val="FFFFFF"/>
                </a:solidFill>
                <a:ea typeface="+mn-lt"/>
                <a:cs typeface="+mn-lt"/>
              </a:rPr>
              <a:t> z </a:t>
            </a:r>
            <a:r>
              <a:rPr lang="en-US" sz="1600" err="1">
                <a:solidFill>
                  <a:srgbClr val="FFFFFF"/>
                </a:solidFill>
                <a:ea typeface="+mn-lt"/>
                <a:cs typeface="+mn-lt"/>
              </a:rPr>
              <a:t>najbardziej</a:t>
            </a:r>
            <a:r>
              <a:rPr lang="en-US" sz="1600" dirty="0">
                <a:solidFill>
                  <a:srgbClr val="FFFFFF"/>
                </a:solidFill>
                <a:ea typeface="+mn-lt"/>
                <a:cs typeface="+mn-lt"/>
              </a:rPr>
              <a:t> </a:t>
            </a:r>
            <a:r>
              <a:rPr lang="en-US" sz="1600" err="1">
                <a:solidFill>
                  <a:srgbClr val="FFFFFF"/>
                </a:solidFill>
                <a:ea typeface="+mn-lt"/>
                <a:cs typeface="+mn-lt"/>
              </a:rPr>
              <a:t>imponujących</a:t>
            </a:r>
            <a:r>
              <a:rPr lang="en-US" sz="1600" dirty="0">
                <a:solidFill>
                  <a:srgbClr val="FFFFFF"/>
                </a:solidFill>
                <a:ea typeface="+mn-lt"/>
                <a:cs typeface="+mn-lt"/>
              </a:rPr>
              <a:t> </a:t>
            </a:r>
            <a:r>
              <a:rPr lang="en-US" sz="1600" err="1">
                <a:solidFill>
                  <a:srgbClr val="FFFFFF"/>
                </a:solidFill>
                <a:ea typeface="+mn-lt"/>
                <a:cs typeface="+mn-lt"/>
              </a:rPr>
              <a:t>aspektów</a:t>
            </a:r>
            <a:r>
              <a:rPr lang="en-US" sz="1600" dirty="0">
                <a:solidFill>
                  <a:srgbClr val="FFFFFF"/>
                </a:solidFill>
                <a:ea typeface="+mn-lt"/>
                <a:cs typeface="+mn-lt"/>
              </a:rPr>
              <a:t> </a:t>
            </a:r>
            <a:r>
              <a:rPr lang="en-US" sz="1600" err="1">
                <a:solidFill>
                  <a:srgbClr val="FFFFFF"/>
                </a:solidFill>
                <a:ea typeface="+mn-lt"/>
                <a:cs typeface="+mn-lt"/>
              </a:rPr>
              <a:t>Wielkanocy</a:t>
            </a:r>
            <a:r>
              <a:rPr lang="en-US" sz="1600" dirty="0">
                <a:solidFill>
                  <a:srgbClr val="FFFFFF"/>
                </a:solidFill>
                <a:ea typeface="+mn-lt"/>
                <a:cs typeface="+mn-lt"/>
              </a:rPr>
              <a:t> (Semana Santa) </a:t>
            </a:r>
            <a:r>
              <a:rPr lang="en-US" sz="1600" err="1">
                <a:solidFill>
                  <a:srgbClr val="FFFFFF"/>
                </a:solidFill>
                <a:ea typeface="+mn-lt"/>
                <a:cs typeface="+mn-lt"/>
              </a:rPr>
              <a:t>są</a:t>
            </a:r>
            <a:r>
              <a:rPr lang="en-US" sz="1600" dirty="0">
                <a:solidFill>
                  <a:srgbClr val="FFFFFF"/>
                </a:solidFill>
                <a:ea typeface="+mn-lt"/>
                <a:cs typeface="+mn-lt"/>
              </a:rPr>
              <a:t> “</a:t>
            </a:r>
            <a:r>
              <a:rPr lang="en-US" sz="1600" err="1">
                <a:solidFill>
                  <a:srgbClr val="FFFFFF"/>
                </a:solidFill>
                <a:ea typeface="+mn-lt"/>
                <a:cs typeface="+mn-lt"/>
              </a:rPr>
              <a:t>Alfombras</a:t>
            </a:r>
            <a:r>
              <a:rPr lang="en-US" sz="1600" dirty="0">
                <a:solidFill>
                  <a:srgbClr val="FFFFFF"/>
                </a:solidFill>
                <a:ea typeface="+mn-lt"/>
                <a:cs typeface="+mn-lt"/>
              </a:rPr>
              <a:t>” (z </a:t>
            </a:r>
            <a:r>
              <a:rPr lang="en-US" sz="1600" err="1">
                <a:solidFill>
                  <a:srgbClr val="FFFFFF"/>
                </a:solidFill>
                <a:ea typeface="+mn-lt"/>
                <a:cs typeface="+mn-lt"/>
              </a:rPr>
              <a:t>arabskiego</a:t>
            </a:r>
            <a:r>
              <a:rPr lang="en-US" sz="1600" dirty="0">
                <a:solidFill>
                  <a:srgbClr val="FFFFFF"/>
                </a:solidFill>
                <a:ea typeface="+mn-lt"/>
                <a:cs typeface="+mn-lt"/>
              </a:rPr>
              <a:t>: </a:t>
            </a:r>
            <a:r>
              <a:rPr lang="en-US" sz="1600" err="1">
                <a:solidFill>
                  <a:srgbClr val="FFFFFF"/>
                </a:solidFill>
                <a:ea typeface="+mn-lt"/>
                <a:cs typeface="+mn-lt"/>
              </a:rPr>
              <a:t>dywany</a:t>
            </a:r>
            <a:r>
              <a:rPr lang="en-US" sz="1600" dirty="0">
                <a:solidFill>
                  <a:srgbClr val="FFFFFF"/>
                </a:solidFill>
                <a:ea typeface="+mn-lt"/>
                <a:cs typeface="+mn-lt"/>
              </a:rPr>
              <a:t>), </a:t>
            </a:r>
            <a:r>
              <a:rPr lang="en-US" sz="1600" err="1">
                <a:solidFill>
                  <a:srgbClr val="FFFFFF"/>
                </a:solidFill>
                <a:ea typeface="+mn-lt"/>
                <a:cs typeface="+mn-lt"/>
              </a:rPr>
              <a:t>które</a:t>
            </a:r>
            <a:r>
              <a:rPr lang="en-US" sz="1600" dirty="0">
                <a:solidFill>
                  <a:srgbClr val="FFFFFF"/>
                </a:solidFill>
                <a:ea typeface="+mn-lt"/>
                <a:cs typeface="+mn-lt"/>
              </a:rPr>
              <a:t> </a:t>
            </a:r>
            <a:r>
              <a:rPr lang="en-US" sz="1600" err="1">
                <a:solidFill>
                  <a:srgbClr val="FFFFFF"/>
                </a:solidFill>
                <a:ea typeface="+mn-lt"/>
                <a:cs typeface="+mn-lt"/>
              </a:rPr>
              <a:t>zdobią</a:t>
            </a:r>
            <a:r>
              <a:rPr lang="en-US" sz="1600" dirty="0">
                <a:solidFill>
                  <a:srgbClr val="FFFFFF"/>
                </a:solidFill>
                <a:ea typeface="+mn-lt"/>
                <a:cs typeface="+mn-lt"/>
              </a:rPr>
              <a:t> </a:t>
            </a:r>
            <a:r>
              <a:rPr lang="en-US" sz="1600" err="1">
                <a:solidFill>
                  <a:srgbClr val="FFFFFF"/>
                </a:solidFill>
                <a:ea typeface="+mn-lt"/>
                <a:cs typeface="+mn-lt"/>
              </a:rPr>
              <a:t>procesyjną</a:t>
            </a:r>
            <a:r>
              <a:rPr lang="en-US" sz="1600" dirty="0">
                <a:solidFill>
                  <a:srgbClr val="FFFFFF"/>
                </a:solidFill>
                <a:ea typeface="+mn-lt"/>
                <a:cs typeface="+mn-lt"/>
              </a:rPr>
              <a:t> </a:t>
            </a:r>
            <a:r>
              <a:rPr lang="en-US" sz="1600" err="1">
                <a:solidFill>
                  <a:srgbClr val="FFFFFF"/>
                </a:solidFill>
                <a:ea typeface="+mn-lt"/>
                <a:cs typeface="+mn-lt"/>
              </a:rPr>
              <a:t>trasę</a:t>
            </a:r>
            <a:r>
              <a:rPr lang="en-US" sz="1600" dirty="0">
                <a:solidFill>
                  <a:srgbClr val="FFFFFF"/>
                </a:solidFill>
                <a:ea typeface="+mn-lt"/>
                <a:cs typeface="+mn-lt"/>
              </a:rPr>
              <a:t>. </a:t>
            </a:r>
            <a:r>
              <a:rPr lang="en-US" sz="1600" err="1">
                <a:solidFill>
                  <a:srgbClr val="FFFFFF"/>
                </a:solidFill>
                <a:ea typeface="+mn-lt"/>
                <a:cs typeface="+mn-lt"/>
              </a:rPr>
              <a:t>Dywany</a:t>
            </a:r>
            <a:r>
              <a:rPr lang="en-US" sz="1600" dirty="0">
                <a:solidFill>
                  <a:srgbClr val="FFFFFF"/>
                </a:solidFill>
                <a:ea typeface="+mn-lt"/>
                <a:cs typeface="+mn-lt"/>
              </a:rPr>
              <a:t> </a:t>
            </a:r>
            <a:r>
              <a:rPr lang="en-US" sz="1600" err="1">
                <a:solidFill>
                  <a:srgbClr val="FFFFFF"/>
                </a:solidFill>
                <a:ea typeface="+mn-lt"/>
                <a:cs typeface="+mn-lt"/>
              </a:rPr>
              <a:t>są</a:t>
            </a:r>
            <a:r>
              <a:rPr lang="en-US" sz="1600" dirty="0">
                <a:solidFill>
                  <a:srgbClr val="FFFFFF"/>
                </a:solidFill>
                <a:ea typeface="+mn-lt"/>
                <a:cs typeface="+mn-lt"/>
              </a:rPr>
              <a:t> </a:t>
            </a:r>
            <a:r>
              <a:rPr lang="en-US" sz="1600" err="1">
                <a:solidFill>
                  <a:srgbClr val="FFFFFF"/>
                </a:solidFill>
                <a:ea typeface="+mn-lt"/>
                <a:cs typeface="+mn-lt"/>
              </a:rPr>
              <a:t>wytwarzane</a:t>
            </a:r>
            <a:r>
              <a:rPr lang="en-US" sz="1600" dirty="0">
                <a:solidFill>
                  <a:srgbClr val="FFFFFF"/>
                </a:solidFill>
                <a:ea typeface="+mn-lt"/>
                <a:cs typeface="+mn-lt"/>
              </a:rPr>
              <a:t> </a:t>
            </a:r>
            <a:r>
              <a:rPr lang="en-US" sz="1600" err="1">
                <a:solidFill>
                  <a:srgbClr val="FFFFFF"/>
                </a:solidFill>
                <a:ea typeface="+mn-lt"/>
                <a:cs typeface="+mn-lt"/>
              </a:rPr>
              <a:t>przez</a:t>
            </a:r>
            <a:r>
              <a:rPr lang="en-US" sz="1600" dirty="0">
                <a:solidFill>
                  <a:srgbClr val="FFFFFF"/>
                </a:solidFill>
                <a:ea typeface="+mn-lt"/>
                <a:cs typeface="+mn-lt"/>
              </a:rPr>
              <a:t> </a:t>
            </a:r>
            <a:r>
              <a:rPr lang="en-US" sz="1600" err="1">
                <a:solidFill>
                  <a:srgbClr val="FFFFFF"/>
                </a:solidFill>
                <a:ea typeface="+mn-lt"/>
                <a:cs typeface="+mn-lt"/>
              </a:rPr>
              <a:t>mieszkańców</a:t>
            </a:r>
            <a:r>
              <a:rPr lang="en-US" sz="1600" dirty="0">
                <a:solidFill>
                  <a:srgbClr val="FFFFFF"/>
                </a:solidFill>
                <a:ea typeface="+mn-lt"/>
                <a:cs typeface="+mn-lt"/>
              </a:rPr>
              <a:t> </a:t>
            </a:r>
            <a:r>
              <a:rPr lang="en-US" sz="1600" err="1">
                <a:solidFill>
                  <a:srgbClr val="FFFFFF"/>
                </a:solidFill>
                <a:ea typeface="+mn-lt"/>
                <a:cs typeface="+mn-lt"/>
              </a:rPr>
              <a:t>tygodniami</a:t>
            </a:r>
            <a:r>
              <a:rPr lang="en-US" sz="1600" dirty="0">
                <a:solidFill>
                  <a:srgbClr val="FFFFFF"/>
                </a:solidFill>
                <a:ea typeface="+mn-lt"/>
                <a:cs typeface="+mn-lt"/>
              </a:rPr>
              <a:t>, a </a:t>
            </a:r>
            <a:r>
              <a:rPr lang="en-US" sz="1600" err="1">
                <a:solidFill>
                  <a:srgbClr val="FFFFFF"/>
                </a:solidFill>
                <a:ea typeface="+mn-lt"/>
                <a:cs typeface="+mn-lt"/>
              </a:rPr>
              <a:t>nawet</a:t>
            </a:r>
            <a:r>
              <a:rPr lang="en-US" sz="1600" dirty="0">
                <a:solidFill>
                  <a:srgbClr val="FFFFFF"/>
                </a:solidFill>
                <a:ea typeface="+mn-lt"/>
                <a:cs typeface="+mn-lt"/>
              </a:rPr>
              <a:t> </a:t>
            </a:r>
            <a:r>
              <a:rPr lang="en-US" sz="1600" err="1">
                <a:solidFill>
                  <a:srgbClr val="FFFFFF"/>
                </a:solidFill>
                <a:ea typeface="+mn-lt"/>
                <a:cs typeface="+mn-lt"/>
              </a:rPr>
              <a:t>miesiącami</a:t>
            </a:r>
            <a:r>
              <a:rPr lang="en-US" sz="1600" dirty="0">
                <a:solidFill>
                  <a:srgbClr val="FFFFFF"/>
                </a:solidFill>
                <a:ea typeface="+mn-lt"/>
                <a:cs typeface="+mn-lt"/>
              </a:rPr>
              <a:t> </a:t>
            </a:r>
            <a:r>
              <a:rPr lang="en-US" sz="1600" err="1">
                <a:solidFill>
                  <a:srgbClr val="FFFFFF"/>
                </a:solidFill>
                <a:ea typeface="+mn-lt"/>
                <a:cs typeface="+mn-lt"/>
              </a:rPr>
              <a:t>przed</a:t>
            </a:r>
            <a:r>
              <a:rPr lang="en-US" sz="1600" dirty="0">
                <a:solidFill>
                  <a:srgbClr val="FFFFFF"/>
                </a:solidFill>
                <a:ea typeface="+mn-lt"/>
                <a:cs typeface="+mn-lt"/>
              </a:rPr>
              <a:t> </a:t>
            </a:r>
            <a:r>
              <a:rPr lang="en-US" sz="1600" err="1">
                <a:solidFill>
                  <a:srgbClr val="FFFFFF"/>
                </a:solidFill>
                <a:ea typeface="+mn-lt"/>
                <a:cs typeface="+mn-lt"/>
              </a:rPr>
              <a:t>Świętami</a:t>
            </a:r>
            <a:r>
              <a:rPr lang="en-US" sz="1600" dirty="0">
                <a:solidFill>
                  <a:srgbClr val="FFFFFF"/>
                </a:solidFill>
                <a:ea typeface="+mn-lt"/>
                <a:cs typeface="+mn-lt"/>
              </a:rPr>
              <a:t>.</a:t>
            </a:r>
            <a:endParaRPr lang="en-US" sz="1600">
              <a:solidFill>
                <a:srgbClr val="FFFFFF"/>
              </a:solidFill>
              <a:cs typeface="Calibri"/>
            </a:endParaRPr>
          </a:p>
          <a:p>
            <a:pPr marL="0" indent="0" algn="ctr">
              <a:buClr>
                <a:srgbClr val="487E56"/>
              </a:buClr>
              <a:buNone/>
            </a:pPr>
            <a:r>
              <a:rPr lang="en-US" sz="1600" err="1">
                <a:solidFill>
                  <a:srgbClr val="FFFFFF"/>
                </a:solidFill>
                <a:ea typeface="+mn-lt"/>
                <a:cs typeface="+mn-lt"/>
              </a:rPr>
              <a:t>Procesyjny</a:t>
            </a:r>
            <a:r>
              <a:rPr lang="en-US" sz="1600" dirty="0">
                <a:solidFill>
                  <a:srgbClr val="FFFFFF"/>
                </a:solidFill>
                <a:ea typeface="+mn-lt"/>
                <a:cs typeface="+mn-lt"/>
              </a:rPr>
              <a:t> “</a:t>
            </a:r>
            <a:r>
              <a:rPr lang="en-US" sz="1600" err="1">
                <a:solidFill>
                  <a:srgbClr val="FFFFFF"/>
                </a:solidFill>
                <a:ea typeface="+mn-lt"/>
                <a:cs typeface="+mn-lt"/>
              </a:rPr>
              <a:t>dywan</a:t>
            </a:r>
            <a:r>
              <a:rPr lang="en-US" sz="1600" dirty="0">
                <a:solidFill>
                  <a:srgbClr val="FFFFFF"/>
                </a:solidFill>
                <a:ea typeface="+mn-lt"/>
                <a:cs typeface="+mn-lt"/>
              </a:rPr>
              <a:t>” </a:t>
            </a:r>
            <a:r>
              <a:rPr lang="en-US" sz="1600" err="1">
                <a:solidFill>
                  <a:srgbClr val="FFFFFF"/>
                </a:solidFill>
                <a:ea typeface="+mn-lt"/>
                <a:cs typeface="+mn-lt"/>
              </a:rPr>
              <a:t>powstaje</a:t>
            </a:r>
            <a:r>
              <a:rPr lang="en-US" sz="1600" dirty="0">
                <a:solidFill>
                  <a:srgbClr val="FFFFFF"/>
                </a:solidFill>
                <a:ea typeface="+mn-lt"/>
                <a:cs typeface="+mn-lt"/>
              </a:rPr>
              <a:t> z </a:t>
            </a:r>
            <a:r>
              <a:rPr lang="en-US" sz="1600" err="1">
                <a:solidFill>
                  <a:srgbClr val="FFFFFF"/>
                </a:solidFill>
                <a:ea typeface="+mn-lt"/>
                <a:cs typeface="+mn-lt"/>
              </a:rPr>
              <a:t>piasku</a:t>
            </a:r>
            <a:r>
              <a:rPr lang="en-US" sz="1600" dirty="0">
                <a:solidFill>
                  <a:srgbClr val="FFFFFF"/>
                </a:solidFill>
                <a:ea typeface="+mn-lt"/>
                <a:cs typeface="+mn-lt"/>
              </a:rPr>
              <a:t>, </a:t>
            </a:r>
            <a:r>
              <a:rPr lang="en-US" sz="1600" err="1">
                <a:solidFill>
                  <a:srgbClr val="FFFFFF"/>
                </a:solidFill>
                <a:ea typeface="+mn-lt"/>
                <a:cs typeface="+mn-lt"/>
              </a:rPr>
              <a:t>który</a:t>
            </a:r>
            <a:r>
              <a:rPr lang="en-US" sz="1600" dirty="0">
                <a:solidFill>
                  <a:srgbClr val="FFFFFF"/>
                </a:solidFill>
                <a:ea typeface="+mn-lt"/>
                <a:cs typeface="+mn-lt"/>
              </a:rPr>
              <a:t> ma za </a:t>
            </a:r>
            <a:r>
              <a:rPr lang="en-US" sz="1600" err="1">
                <a:solidFill>
                  <a:srgbClr val="FFFFFF"/>
                </a:solidFill>
                <a:ea typeface="+mn-lt"/>
                <a:cs typeface="+mn-lt"/>
              </a:rPr>
              <a:t>zadanie</a:t>
            </a:r>
            <a:r>
              <a:rPr lang="en-US" sz="1600" dirty="0">
                <a:solidFill>
                  <a:srgbClr val="FFFFFF"/>
                </a:solidFill>
                <a:ea typeface="+mn-lt"/>
                <a:cs typeface="+mn-lt"/>
              </a:rPr>
              <a:t> </a:t>
            </a:r>
            <a:r>
              <a:rPr lang="en-US" sz="1600" err="1">
                <a:solidFill>
                  <a:srgbClr val="FFFFFF"/>
                </a:solidFill>
                <a:ea typeface="+mn-lt"/>
                <a:cs typeface="+mn-lt"/>
              </a:rPr>
              <a:t>wypoziomować</a:t>
            </a:r>
            <a:r>
              <a:rPr lang="en-US" sz="1600" dirty="0">
                <a:solidFill>
                  <a:srgbClr val="FFFFFF"/>
                </a:solidFill>
                <a:ea typeface="+mn-lt"/>
                <a:cs typeface="+mn-lt"/>
              </a:rPr>
              <a:t> </a:t>
            </a:r>
            <a:r>
              <a:rPr lang="en-US" sz="1600" err="1">
                <a:solidFill>
                  <a:srgbClr val="FFFFFF"/>
                </a:solidFill>
                <a:ea typeface="+mn-lt"/>
                <a:cs typeface="+mn-lt"/>
              </a:rPr>
              <a:t>bruk</a:t>
            </a:r>
            <a:r>
              <a:rPr lang="en-US" sz="1600" dirty="0">
                <a:solidFill>
                  <a:srgbClr val="FFFFFF"/>
                </a:solidFill>
                <a:ea typeface="+mn-lt"/>
                <a:cs typeface="+mn-lt"/>
              </a:rPr>
              <a:t>. </a:t>
            </a:r>
            <a:r>
              <a:rPr lang="en-US" sz="1600" err="1">
                <a:solidFill>
                  <a:srgbClr val="FFFFFF"/>
                </a:solidFill>
                <a:ea typeface="+mn-lt"/>
                <a:cs typeface="+mn-lt"/>
              </a:rPr>
              <a:t>Następnie</a:t>
            </a:r>
            <a:r>
              <a:rPr lang="en-US" sz="1600" dirty="0">
                <a:solidFill>
                  <a:srgbClr val="FFFFFF"/>
                </a:solidFill>
                <a:ea typeface="+mn-lt"/>
                <a:cs typeface="+mn-lt"/>
              </a:rPr>
              <a:t> </a:t>
            </a:r>
            <a:r>
              <a:rPr lang="en-US" sz="1600" err="1">
                <a:solidFill>
                  <a:srgbClr val="FFFFFF"/>
                </a:solidFill>
                <a:ea typeface="+mn-lt"/>
                <a:cs typeface="+mn-lt"/>
              </a:rPr>
              <a:t>kładzie</a:t>
            </a:r>
            <a:r>
              <a:rPr lang="en-US" sz="1600" dirty="0">
                <a:solidFill>
                  <a:srgbClr val="FFFFFF"/>
                </a:solidFill>
                <a:ea typeface="+mn-lt"/>
                <a:cs typeface="+mn-lt"/>
              </a:rPr>
              <a:t> </a:t>
            </a:r>
            <a:r>
              <a:rPr lang="en-US" sz="1600" err="1">
                <a:solidFill>
                  <a:srgbClr val="FFFFFF"/>
                </a:solidFill>
                <a:ea typeface="+mn-lt"/>
                <a:cs typeface="+mn-lt"/>
              </a:rPr>
              <a:t>się</a:t>
            </a:r>
            <a:r>
              <a:rPr lang="en-US" sz="1600" dirty="0">
                <a:solidFill>
                  <a:srgbClr val="FFFFFF"/>
                </a:solidFill>
                <a:ea typeface="+mn-lt"/>
                <a:cs typeface="+mn-lt"/>
              </a:rPr>
              <a:t> </a:t>
            </a:r>
            <a:r>
              <a:rPr lang="en-US" sz="1600" err="1">
                <a:solidFill>
                  <a:srgbClr val="FFFFFF"/>
                </a:solidFill>
                <a:ea typeface="+mn-lt"/>
                <a:cs typeface="+mn-lt"/>
              </a:rPr>
              <a:t>na</a:t>
            </a:r>
            <a:r>
              <a:rPr lang="en-US" sz="1600" dirty="0">
                <a:solidFill>
                  <a:srgbClr val="FFFFFF"/>
                </a:solidFill>
                <a:ea typeface="+mn-lt"/>
                <a:cs typeface="+mn-lt"/>
              </a:rPr>
              <a:t> </a:t>
            </a:r>
            <a:r>
              <a:rPr lang="en-US" sz="1600" err="1">
                <a:solidFill>
                  <a:srgbClr val="FFFFFF"/>
                </a:solidFill>
                <a:ea typeface="+mn-lt"/>
                <a:cs typeface="+mn-lt"/>
              </a:rPr>
              <a:t>niego</a:t>
            </a:r>
            <a:r>
              <a:rPr lang="en-US" sz="1600" dirty="0">
                <a:solidFill>
                  <a:srgbClr val="FFFFFF"/>
                </a:solidFill>
                <a:ea typeface="+mn-lt"/>
                <a:cs typeface="+mn-lt"/>
              </a:rPr>
              <a:t> </a:t>
            </a:r>
            <a:r>
              <a:rPr lang="en-US" sz="1600" err="1">
                <a:solidFill>
                  <a:srgbClr val="FFFFFF"/>
                </a:solidFill>
                <a:ea typeface="+mn-lt"/>
                <a:cs typeface="+mn-lt"/>
              </a:rPr>
              <a:t>zebrane</a:t>
            </a:r>
            <a:r>
              <a:rPr lang="en-US" sz="1600" dirty="0">
                <a:solidFill>
                  <a:srgbClr val="FFFFFF"/>
                </a:solidFill>
                <a:ea typeface="+mn-lt"/>
                <a:cs typeface="+mn-lt"/>
              </a:rPr>
              <a:t> </a:t>
            </a:r>
            <a:r>
              <a:rPr lang="en-US" sz="1600" err="1">
                <a:solidFill>
                  <a:srgbClr val="FFFFFF"/>
                </a:solidFill>
                <a:ea typeface="+mn-lt"/>
                <a:cs typeface="+mn-lt"/>
              </a:rPr>
              <a:t>trociny</a:t>
            </a:r>
            <a:r>
              <a:rPr lang="en-US" sz="1600" dirty="0">
                <a:solidFill>
                  <a:srgbClr val="FFFFFF"/>
                </a:solidFill>
                <a:ea typeface="+mn-lt"/>
                <a:cs typeface="+mn-lt"/>
              </a:rPr>
              <a:t> </a:t>
            </a:r>
            <a:r>
              <a:rPr lang="en-US" sz="1600" err="1">
                <a:solidFill>
                  <a:srgbClr val="FFFFFF"/>
                </a:solidFill>
                <a:ea typeface="+mn-lt"/>
                <a:cs typeface="+mn-lt"/>
              </a:rPr>
              <a:t>zabarwione</a:t>
            </a:r>
            <a:r>
              <a:rPr lang="en-US" sz="1600" dirty="0">
                <a:solidFill>
                  <a:srgbClr val="FFFFFF"/>
                </a:solidFill>
                <a:ea typeface="+mn-lt"/>
                <a:cs typeface="+mn-lt"/>
              </a:rPr>
              <a:t> </a:t>
            </a:r>
            <a:r>
              <a:rPr lang="en-US" sz="1600" err="1">
                <a:solidFill>
                  <a:srgbClr val="FFFFFF"/>
                </a:solidFill>
                <a:ea typeface="+mn-lt"/>
                <a:cs typeface="+mn-lt"/>
              </a:rPr>
              <a:t>na</a:t>
            </a:r>
            <a:r>
              <a:rPr lang="en-US" sz="1600" dirty="0">
                <a:solidFill>
                  <a:srgbClr val="FFFFFF"/>
                </a:solidFill>
                <a:ea typeface="+mn-lt"/>
                <a:cs typeface="+mn-lt"/>
              </a:rPr>
              <a:t> </a:t>
            </a:r>
            <a:r>
              <a:rPr lang="en-US" sz="1600" err="1">
                <a:solidFill>
                  <a:srgbClr val="FFFFFF"/>
                </a:solidFill>
                <a:ea typeface="+mn-lt"/>
                <a:cs typeface="+mn-lt"/>
              </a:rPr>
              <a:t>odcienie</a:t>
            </a:r>
            <a:r>
              <a:rPr lang="en-US" sz="1600" dirty="0">
                <a:solidFill>
                  <a:srgbClr val="FFFFFF"/>
                </a:solidFill>
                <a:ea typeface="+mn-lt"/>
                <a:cs typeface="+mn-lt"/>
              </a:rPr>
              <a:t>: </a:t>
            </a:r>
            <a:r>
              <a:rPr lang="en-US" sz="1600" err="1">
                <a:solidFill>
                  <a:srgbClr val="FFFFFF"/>
                </a:solidFill>
                <a:ea typeface="+mn-lt"/>
                <a:cs typeface="+mn-lt"/>
              </a:rPr>
              <a:t>żółty</a:t>
            </a:r>
            <a:r>
              <a:rPr lang="en-US" sz="1600" dirty="0">
                <a:solidFill>
                  <a:srgbClr val="FFFFFF"/>
                </a:solidFill>
                <a:ea typeface="+mn-lt"/>
                <a:cs typeface="+mn-lt"/>
              </a:rPr>
              <a:t>, </a:t>
            </a:r>
            <a:r>
              <a:rPr lang="en-US" sz="1600" err="1">
                <a:solidFill>
                  <a:srgbClr val="FFFFFF"/>
                </a:solidFill>
                <a:ea typeface="+mn-lt"/>
                <a:cs typeface="+mn-lt"/>
              </a:rPr>
              <a:t>czerwony</a:t>
            </a:r>
            <a:r>
              <a:rPr lang="en-US" sz="1600" dirty="0">
                <a:solidFill>
                  <a:srgbClr val="FFFFFF"/>
                </a:solidFill>
                <a:ea typeface="+mn-lt"/>
                <a:cs typeface="+mn-lt"/>
              </a:rPr>
              <a:t>, </a:t>
            </a:r>
            <a:r>
              <a:rPr lang="en-US" sz="1600" err="1">
                <a:solidFill>
                  <a:srgbClr val="FFFFFF"/>
                </a:solidFill>
                <a:ea typeface="+mn-lt"/>
                <a:cs typeface="+mn-lt"/>
              </a:rPr>
              <a:t>niebieski</a:t>
            </a:r>
            <a:r>
              <a:rPr lang="en-US" sz="1600" dirty="0">
                <a:solidFill>
                  <a:srgbClr val="FFFFFF"/>
                </a:solidFill>
                <a:ea typeface="+mn-lt"/>
                <a:cs typeface="+mn-lt"/>
              </a:rPr>
              <a:t>, </a:t>
            </a:r>
            <a:r>
              <a:rPr lang="en-US" sz="1600" err="1">
                <a:solidFill>
                  <a:srgbClr val="FFFFFF"/>
                </a:solidFill>
                <a:ea typeface="+mn-lt"/>
                <a:cs typeface="+mn-lt"/>
              </a:rPr>
              <a:t>zielony</a:t>
            </a:r>
            <a:r>
              <a:rPr lang="en-US" sz="1600" dirty="0">
                <a:solidFill>
                  <a:srgbClr val="FFFFFF"/>
                </a:solidFill>
                <a:ea typeface="+mn-lt"/>
                <a:cs typeface="+mn-lt"/>
              </a:rPr>
              <a:t>, </a:t>
            </a:r>
            <a:r>
              <a:rPr lang="en-US" sz="1600" err="1">
                <a:solidFill>
                  <a:srgbClr val="FFFFFF"/>
                </a:solidFill>
                <a:ea typeface="+mn-lt"/>
                <a:cs typeface="+mn-lt"/>
              </a:rPr>
              <a:t>purpurowy</a:t>
            </a:r>
            <a:r>
              <a:rPr lang="en-US" sz="1600" dirty="0">
                <a:solidFill>
                  <a:srgbClr val="FFFFFF"/>
                </a:solidFill>
                <a:ea typeface="+mn-lt"/>
                <a:cs typeface="+mn-lt"/>
              </a:rPr>
              <a:t> </a:t>
            </a:r>
            <a:r>
              <a:rPr lang="en-US" sz="1600" err="1">
                <a:solidFill>
                  <a:srgbClr val="FFFFFF"/>
                </a:solidFill>
                <a:ea typeface="+mn-lt"/>
                <a:cs typeface="+mn-lt"/>
              </a:rPr>
              <a:t>i</a:t>
            </a:r>
            <a:r>
              <a:rPr lang="en-US" sz="1600" dirty="0">
                <a:solidFill>
                  <a:srgbClr val="FFFFFF"/>
                </a:solidFill>
                <a:ea typeface="+mn-lt"/>
                <a:cs typeface="+mn-lt"/>
              </a:rPr>
              <a:t> </a:t>
            </a:r>
            <a:r>
              <a:rPr lang="en-US" sz="1600" err="1">
                <a:solidFill>
                  <a:srgbClr val="FFFFFF"/>
                </a:solidFill>
                <a:ea typeface="+mn-lt"/>
                <a:cs typeface="+mn-lt"/>
              </a:rPr>
              <a:t>czarny</a:t>
            </a:r>
            <a:r>
              <a:rPr lang="en-US" sz="1600" dirty="0">
                <a:solidFill>
                  <a:srgbClr val="FFFFFF"/>
                </a:solidFill>
                <a:ea typeface="+mn-lt"/>
                <a:cs typeface="+mn-lt"/>
              </a:rPr>
              <a:t>. </a:t>
            </a:r>
            <a:r>
              <a:rPr lang="en-US" sz="1600" err="1">
                <a:solidFill>
                  <a:srgbClr val="FFFFFF"/>
                </a:solidFill>
                <a:ea typeface="+mn-lt"/>
                <a:cs typeface="+mn-lt"/>
              </a:rPr>
              <a:t>Dla</a:t>
            </a:r>
            <a:r>
              <a:rPr lang="en-US" sz="1600" dirty="0">
                <a:solidFill>
                  <a:srgbClr val="FFFFFF"/>
                </a:solidFill>
                <a:ea typeface="+mn-lt"/>
                <a:cs typeface="+mn-lt"/>
              </a:rPr>
              <a:t> </a:t>
            </a:r>
            <a:r>
              <a:rPr lang="en-US" sz="1600" err="1">
                <a:solidFill>
                  <a:srgbClr val="FFFFFF"/>
                </a:solidFill>
                <a:ea typeface="+mn-lt"/>
                <a:cs typeface="+mn-lt"/>
              </a:rPr>
              <a:t>dekoracji</a:t>
            </a:r>
            <a:r>
              <a:rPr lang="en-US" sz="1600" dirty="0">
                <a:solidFill>
                  <a:srgbClr val="FFFFFF"/>
                </a:solidFill>
                <a:ea typeface="+mn-lt"/>
                <a:cs typeface="+mn-lt"/>
              </a:rPr>
              <a:t> </a:t>
            </a:r>
            <a:r>
              <a:rPr lang="en-US" sz="1600" err="1">
                <a:solidFill>
                  <a:srgbClr val="FFFFFF"/>
                </a:solidFill>
                <a:ea typeface="+mn-lt"/>
                <a:cs typeface="+mn-lt"/>
              </a:rPr>
              <a:t>i</a:t>
            </a:r>
            <a:r>
              <a:rPr lang="en-US" sz="1600" dirty="0">
                <a:solidFill>
                  <a:srgbClr val="FFFFFF"/>
                </a:solidFill>
                <a:ea typeface="+mn-lt"/>
                <a:cs typeface="+mn-lt"/>
              </a:rPr>
              <a:t> </a:t>
            </a:r>
            <a:r>
              <a:rPr lang="en-US" sz="1600" err="1">
                <a:solidFill>
                  <a:srgbClr val="FFFFFF"/>
                </a:solidFill>
                <a:ea typeface="+mn-lt"/>
                <a:cs typeface="+mn-lt"/>
              </a:rPr>
              <a:t>zapachu</a:t>
            </a:r>
            <a:r>
              <a:rPr lang="en-US" sz="1600" dirty="0">
                <a:solidFill>
                  <a:srgbClr val="FFFFFF"/>
                </a:solidFill>
                <a:ea typeface="+mn-lt"/>
                <a:cs typeface="+mn-lt"/>
              </a:rPr>
              <a:t> </a:t>
            </a:r>
            <a:r>
              <a:rPr lang="en-US" sz="1600" err="1">
                <a:solidFill>
                  <a:srgbClr val="FFFFFF"/>
                </a:solidFill>
                <a:ea typeface="+mn-lt"/>
                <a:cs typeface="+mn-lt"/>
              </a:rPr>
              <a:t>dodaje</a:t>
            </a:r>
            <a:r>
              <a:rPr lang="en-US" sz="1600" dirty="0">
                <a:solidFill>
                  <a:srgbClr val="FFFFFF"/>
                </a:solidFill>
                <a:ea typeface="+mn-lt"/>
                <a:cs typeface="+mn-lt"/>
              </a:rPr>
              <a:t> </a:t>
            </a:r>
            <a:r>
              <a:rPr lang="en-US" sz="1600" err="1">
                <a:solidFill>
                  <a:srgbClr val="FFFFFF"/>
                </a:solidFill>
                <a:ea typeface="+mn-lt"/>
                <a:cs typeface="+mn-lt"/>
              </a:rPr>
              <a:t>się</a:t>
            </a:r>
            <a:r>
              <a:rPr lang="en-US" sz="1600" dirty="0">
                <a:solidFill>
                  <a:srgbClr val="FFFFFF"/>
                </a:solidFill>
                <a:ea typeface="+mn-lt"/>
                <a:cs typeface="+mn-lt"/>
              </a:rPr>
              <a:t> </a:t>
            </a:r>
            <a:r>
              <a:rPr lang="en-US" sz="1600" err="1">
                <a:solidFill>
                  <a:srgbClr val="FFFFFF"/>
                </a:solidFill>
                <a:ea typeface="+mn-lt"/>
                <a:cs typeface="+mn-lt"/>
              </a:rPr>
              <a:t>igły</a:t>
            </a:r>
            <a:r>
              <a:rPr lang="en-US" sz="1600" dirty="0">
                <a:solidFill>
                  <a:srgbClr val="FFFFFF"/>
                </a:solidFill>
                <a:ea typeface="+mn-lt"/>
                <a:cs typeface="+mn-lt"/>
              </a:rPr>
              <a:t> </a:t>
            </a:r>
            <a:r>
              <a:rPr lang="en-US" sz="1600" err="1">
                <a:solidFill>
                  <a:srgbClr val="FFFFFF"/>
                </a:solidFill>
                <a:ea typeface="+mn-lt"/>
                <a:cs typeface="+mn-lt"/>
              </a:rPr>
              <a:t>sosnowe</a:t>
            </a:r>
            <a:r>
              <a:rPr lang="en-US" sz="1600" dirty="0">
                <a:solidFill>
                  <a:srgbClr val="FFFFFF"/>
                </a:solidFill>
                <a:ea typeface="+mn-lt"/>
                <a:cs typeface="+mn-lt"/>
              </a:rPr>
              <a:t> </a:t>
            </a:r>
            <a:r>
              <a:rPr lang="en-US" sz="1600" err="1">
                <a:solidFill>
                  <a:srgbClr val="FFFFFF"/>
                </a:solidFill>
                <a:ea typeface="+mn-lt"/>
                <a:cs typeface="+mn-lt"/>
              </a:rPr>
              <a:t>oraz</a:t>
            </a:r>
            <a:r>
              <a:rPr lang="en-US" sz="1600" dirty="0">
                <a:solidFill>
                  <a:srgbClr val="FFFFFF"/>
                </a:solidFill>
                <a:ea typeface="+mn-lt"/>
                <a:cs typeface="+mn-lt"/>
              </a:rPr>
              <a:t> </a:t>
            </a:r>
            <a:r>
              <a:rPr lang="en-US" sz="1600" err="1">
                <a:solidFill>
                  <a:srgbClr val="FFFFFF"/>
                </a:solidFill>
                <a:ea typeface="+mn-lt"/>
                <a:cs typeface="+mn-lt"/>
              </a:rPr>
              <a:t>kwiaty</a:t>
            </a:r>
            <a:r>
              <a:rPr lang="en-US" sz="1600" dirty="0">
                <a:solidFill>
                  <a:srgbClr val="FFFFFF"/>
                </a:solidFill>
                <a:ea typeface="+mn-lt"/>
                <a:cs typeface="+mn-lt"/>
              </a:rPr>
              <a:t>.</a:t>
            </a:r>
            <a:endParaRPr lang="en-US" sz="1600" dirty="0">
              <a:solidFill>
                <a:srgbClr val="FFFFFF"/>
              </a:solidFill>
              <a:cs typeface="Calibri"/>
            </a:endParaRPr>
          </a:p>
          <a:p>
            <a:pPr algn="ctr">
              <a:buClr>
                <a:srgbClr val="487E56"/>
              </a:buClr>
            </a:pPr>
            <a:endParaRPr lang="en-US" sz="1100" dirty="0">
              <a:solidFill>
                <a:srgbClr val="FFFFFF"/>
              </a:solidFill>
              <a:cs typeface="Calibri"/>
            </a:endParaRPr>
          </a:p>
        </p:txBody>
      </p:sp>
    </p:spTree>
    <p:extLst>
      <p:ext uri="{BB962C8B-B14F-4D97-AF65-F5344CB8AC3E}">
        <p14:creationId xmlns:p14="http://schemas.microsoft.com/office/powerpoint/2010/main" val="287015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indoor&#10;&#10;Description automatically generated">
            <a:extLst>
              <a:ext uri="{FF2B5EF4-FFF2-40B4-BE49-F238E27FC236}">
                <a16:creationId xmlns:a16="http://schemas.microsoft.com/office/drawing/2014/main" id="{AC123747-76E1-48C8-BB7A-C95D469D047E}"/>
              </a:ext>
            </a:extLst>
          </p:cNvPr>
          <p:cNvPicPr>
            <a:picLocks noChangeAspect="1"/>
          </p:cNvPicPr>
          <p:nvPr/>
        </p:nvPicPr>
        <p:blipFill rotWithShape="1">
          <a:blip r:embed="rId2">
            <a:alphaModFix amt="35000"/>
          </a:blip>
          <a:srcRect l="269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7D2E368-1CE4-4B88-9BEF-83E5D75C7C9B}"/>
              </a:ext>
            </a:extLst>
          </p:cNvPr>
          <p:cNvSpPr>
            <a:spLocks noGrp="1"/>
          </p:cNvSpPr>
          <p:nvPr>
            <p:ph type="title"/>
          </p:nvPr>
        </p:nvSpPr>
        <p:spPr>
          <a:xfrm>
            <a:off x="3327722" y="777240"/>
            <a:ext cx="5782804" cy="2493876"/>
          </a:xfrm>
        </p:spPr>
        <p:txBody>
          <a:bodyPr anchor="b">
            <a:normAutofit/>
          </a:bodyPr>
          <a:lstStyle/>
          <a:p>
            <a:pPr algn="ctr"/>
            <a:r>
              <a:rPr lang="en-US" sz="4400" b="1">
                <a:solidFill>
                  <a:srgbClr val="FFFFFF"/>
                </a:solidFill>
              </a:rPr>
              <a:t>Australia</a:t>
            </a:r>
            <a:endParaRPr lang="en-US" sz="4400">
              <a:solidFill>
                <a:srgbClr val="FFFFFF"/>
              </a:solidFill>
            </a:endParaRP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6AD3CA42-D344-4E03-90C1-DDB38C70B443}"/>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US" sz="1800">
                <a:solidFill>
                  <a:srgbClr val="FFFFFF"/>
                </a:solidFill>
                <a:ea typeface="+mn-lt"/>
                <a:cs typeface="+mn-lt"/>
              </a:rPr>
              <a:t>Dla większości australijskich dzieci, Wielkanocna Niedziela to czas polowania na jajka wielkanocne, które są ukryte w ogrodach i w domu. W wielopokoleniowych rodzinach często obdarowuje się nawzajem prezentami czekoladowymi, chociaż niektóre rodziny, te bardziej „fit” zastąpią czekoladę gotówką lub innymi podarkami.</a:t>
            </a:r>
            <a:endParaRPr lang="en-US" sz="1800">
              <a:solidFill>
                <a:srgbClr val="FFFFFF"/>
              </a:solidFill>
              <a:cs typeface="Calibri"/>
            </a:endParaRPr>
          </a:p>
          <a:p>
            <a:pPr algn="ctr">
              <a:buClr>
                <a:srgbClr val="487E56"/>
              </a:buClr>
            </a:pPr>
            <a:br>
              <a:rPr lang="en-US" sz="1800">
                <a:solidFill>
                  <a:srgbClr val="FFFFFF"/>
                </a:solidFill>
              </a:rPr>
            </a:br>
            <a:endParaRPr lang="en-US" sz="1800">
              <a:solidFill>
                <a:srgbClr val="FFFFFF"/>
              </a:solidFill>
            </a:endParaRPr>
          </a:p>
          <a:p>
            <a:pPr algn="ctr">
              <a:buClr>
                <a:srgbClr val="487E56"/>
              </a:buClr>
            </a:pPr>
            <a:endParaRPr lang="en-US" sz="1800">
              <a:solidFill>
                <a:srgbClr val="FFFFFF"/>
              </a:solidFill>
              <a:cs typeface="Calibri"/>
            </a:endParaRPr>
          </a:p>
        </p:txBody>
      </p:sp>
    </p:spTree>
    <p:extLst>
      <p:ext uri="{BB962C8B-B14F-4D97-AF65-F5344CB8AC3E}">
        <p14:creationId xmlns:p14="http://schemas.microsoft.com/office/powerpoint/2010/main" val="2438789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596E531-7430-4087-BC87-6EBBD9F5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61DBE9-7FE6-4545-A3E3-3CB13BEFB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AE214105-9373-48DB-AB11-8D7238C2F469}"/>
              </a:ext>
            </a:extLst>
          </p:cNvPr>
          <p:cNvSpPr>
            <a:spLocks noGrp="1"/>
          </p:cNvSpPr>
          <p:nvPr>
            <p:ph type="title"/>
          </p:nvPr>
        </p:nvSpPr>
        <p:spPr>
          <a:xfrm>
            <a:off x="777240" y="777240"/>
            <a:ext cx="6765026" cy="2493876"/>
          </a:xfrm>
        </p:spPr>
        <p:txBody>
          <a:bodyPr anchor="b">
            <a:normAutofit/>
          </a:bodyPr>
          <a:lstStyle/>
          <a:p>
            <a:r>
              <a:rPr lang="en-US" sz="4400"/>
              <a:t>ŚWIĘTA Wielkanocne w Polsce</a:t>
            </a:r>
          </a:p>
        </p:txBody>
      </p:sp>
      <p:sp>
        <p:nvSpPr>
          <p:cNvPr id="3" name="Content Placeholder 2">
            <a:extLst>
              <a:ext uri="{FF2B5EF4-FFF2-40B4-BE49-F238E27FC236}">
                <a16:creationId xmlns:a16="http://schemas.microsoft.com/office/drawing/2014/main" id="{771A5058-77F8-4A8C-9A9B-E0E4EFD2BEE0}"/>
              </a:ext>
            </a:extLst>
          </p:cNvPr>
          <p:cNvSpPr>
            <a:spLocks noGrp="1"/>
          </p:cNvSpPr>
          <p:nvPr>
            <p:ph idx="1"/>
          </p:nvPr>
        </p:nvSpPr>
        <p:spPr>
          <a:xfrm>
            <a:off x="777240" y="3428999"/>
            <a:ext cx="6765026" cy="2747963"/>
          </a:xfrm>
        </p:spPr>
        <p:txBody>
          <a:bodyPr vert="horz" lIns="91440" tIns="45720" rIns="91440" bIns="45720" rtlCol="0" anchor="t">
            <a:normAutofit/>
          </a:bodyPr>
          <a:lstStyle/>
          <a:p>
            <a:r>
              <a:rPr lang="en-US" sz="1800">
                <a:cs typeface="Calibri"/>
              </a:rPr>
              <a:t>D</a:t>
            </a:r>
            <a:r>
              <a:rPr lang="en-US" sz="1800">
                <a:ea typeface="+mn-lt"/>
                <a:cs typeface="+mn-lt"/>
              </a:rPr>
              <a:t>rewniana figura Chrystusa na osiołku, wożona była na podstawie-wózku - w ten sposób odtwarzano triumfalny wjazd Jezusa do Jerozolimy, gdy ludzie witali go rzucanymi mu pod nogi płaszczami i gałązkami palmy oraz słowami Hosanna.</a:t>
            </a:r>
            <a:endParaRPr lang="en-US" sz="1800"/>
          </a:p>
        </p:txBody>
      </p:sp>
      <p:grpSp>
        <p:nvGrpSpPr>
          <p:cNvPr id="27" name="decorative circles">
            <a:extLst>
              <a:ext uri="{FF2B5EF4-FFF2-40B4-BE49-F238E27FC236}">
                <a16:creationId xmlns:a16="http://schemas.microsoft.com/office/drawing/2014/main" id="{090D15CC-A235-4941-B59D-649F70CD1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28" name="Oval 27">
              <a:extLst>
                <a:ext uri="{FF2B5EF4-FFF2-40B4-BE49-F238E27FC236}">
                  <a16:creationId xmlns:a16="http://schemas.microsoft.com/office/drawing/2014/main" id="{787532C7-1215-4178-A923-EF573EC9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FD62D6-D98A-489D-A5FC-24518D6F9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17A8E1-0887-4BEB-AF88-4C490056D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5DF5A22-9D25-46A9-8FC0-ED95CF464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CD8CCD3-5B43-4E89-B609-74BE058F7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5" descr="A picture containing mammal, donkey&#10;&#10;Description automatically generated">
            <a:extLst>
              <a:ext uri="{FF2B5EF4-FFF2-40B4-BE49-F238E27FC236}">
                <a16:creationId xmlns:a16="http://schemas.microsoft.com/office/drawing/2014/main" id="{3C62E5FD-F340-4B94-9E86-970D25990A4C}"/>
              </a:ext>
            </a:extLst>
          </p:cNvPr>
          <p:cNvPicPr>
            <a:picLocks noChangeAspect="1"/>
          </p:cNvPicPr>
          <p:nvPr/>
        </p:nvPicPr>
        <p:blipFill rotWithShape="1">
          <a:blip r:embed="rId2"/>
          <a:srcRect l="6466" r="5378" b="2"/>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176736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sky, outdoor, place of worship, stupa&#10;&#10;Description automatically generated">
            <a:extLst>
              <a:ext uri="{FF2B5EF4-FFF2-40B4-BE49-F238E27FC236}">
                <a16:creationId xmlns:a16="http://schemas.microsoft.com/office/drawing/2014/main" id="{E64E0599-0CAA-40A3-8E79-44ECC7DE7D9E}"/>
              </a:ext>
            </a:extLst>
          </p:cNvPr>
          <p:cNvPicPr>
            <a:picLocks noChangeAspect="1"/>
          </p:cNvPicPr>
          <p:nvPr/>
        </p:nvPicPr>
        <p:blipFill rotWithShape="1">
          <a:blip r:embed="rId2">
            <a:alphaModFix amt="35000"/>
          </a:blip>
          <a:srcRect t="24982" r="-1" b="-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22FE392-3D43-4D33-8A27-164FCD4A045C}"/>
              </a:ext>
            </a:extLst>
          </p:cNvPr>
          <p:cNvSpPr>
            <a:spLocks noGrp="1"/>
          </p:cNvSpPr>
          <p:nvPr>
            <p:ph type="title"/>
          </p:nvPr>
        </p:nvSpPr>
        <p:spPr>
          <a:xfrm>
            <a:off x="3327722" y="777240"/>
            <a:ext cx="5782804" cy="2493876"/>
          </a:xfrm>
        </p:spPr>
        <p:txBody>
          <a:bodyPr anchor="b">
            <a:normAutofit/>
          </a:bodyPr>
          <a:lstStyle/>
          <a:p>
            <a:pPr algn="ctr"/>
            <a:r>
              <a:rPr lang="en-US" sz="4400">
                <a:solidFill>
                  <a:srgbClr val="FFFFFF"/>
                </a:solidFill>
              </a:rPr>
              <a:t>Niedziela Palmowa</a:t>
            </a: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7830C0F4-9568-4368-B098-3CDED01097D1}"/>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US" sz="1400">
                <a:solidFill>
                  <a:srgbClr val="FFFFFF"/>
                </a:solidFill>
                <a:cs typeface="Calibri"/>
              </a:rPr>
              <a:t>N</a:t>
            </a:r>
            <a:r>
              <a:rPr lang="en-US" sz="1400" b="1">
                <a:solidFill>
                  <a:srgbClr val="FFFFFF"/>
                </a:solidFill>
                <a:ea typeface="+mn-lt"/>
                <a:cs typeface="+mn-lt"/>
              </a:rPr>
              <a:t>iedziela Palmowa to święto rozpoczynające Wielki Tydzień</a:t>
            </a:r>
            <a:r>
              <a:rPr lang="en-US" sz="1400">
                <a:solidFill>
                  <a:srgbClr val="FFFFFF"/>
                </a:solidFill>
                <a:ea typeface="+mn-lt"/>
                <a:cs typeface="+mn-lt"/>
              </a:rPr>
              <a:t> - ustanowiono je na pamiątkę wjazdu Chrystusa do Jerozolimy. W Polsce obchodzone jest od średniowiecza. Według obrzędów katolickich tego dnia wierni przynoszą do kościoła palemki, symbol odradzającego się życia.</a:t>
            </a:r>
          </a:p>
          <a:p>
            <a:pPr algn="ctr">
              <a:buClr>
                <a:srgbClr val="487E56"/>
              </a:buClr>
            </a:pPr>
            <a:endParaRPr lang="en-US" sz="1400">
              <a:solidFill>
                <a:srgbClr val="FFFFFF"/>
              </a:solidFill>
              <a:ea typeface="+mn-lt"/>
              <a:cs typeface="+mn-lt"/>
            </a:endParaRPr>
          </a:p>
          <a:p>
            <a:pPr algn="ctr">
              <a:buClr>
                <a:srgbClr val="487E56"/>
              </a:buClr>
            </a:pPr>
            <a:endParaRPr lang="en-US" sz="1400">
              <a:solidFill>
                <a:srgbClr val="FFFFFF"/>
              </a:solidFill>
              <a:ea typeface="+mn-lt"/>
              <a:cs typeface="+mn-lt"/>
            </a:endParaRPr>
          </a:p>
          <a:p>
            <a:pPr algn="ctr">
              <a:buClr>
                <a:srgbClr val="487E56"/>
              </a:buClr>
            </a:pPr>
            <a:endParaRPr lang="en-US" sz="1400">
              <a:solidFill>
                <a:srgbClr val="FFFFFF"/>
              </a:solidFill>
              <a:ea typeface="+mn-lt"/>
              <a:cs typeface="+mn-lt"/>
            </a:endParaRPr>
          </a:p>
          <a:p>
            <a:pPr algn="ctr">
              <a:buClr>
                <a:srgbClr val="487E56"/>
              </a:buClr>
            </a:pPr>
            <a:r>
              <a:rPr lang="en-US" sz="1400">
                <a:solidFill>
                  <a:srgbClr val="FFFFFF"/>
                </a:solidFill>
                <a:ea typeface="+mn-lt"/>
                <a:cs typeface="+mn-lt"/>
              </a:rPr>
              <a:t>Na zdjęciu : Palmy w Lipnicy Murowanej</a:t>
            </a:r>
          </a:p>
        </p:txBody>
      </p:sp>
    </p:spTree>
    <p:extLst>
      <p:ext uri="{BB962C8B-B14F-4D97-AF65-F5344CB8AC3E}">
        <p14:creationId xmlns:p14="http://schemas.microsoft.com/office/powerpoint/2010/main" val="140033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965FEFA-9F19-4A53-8995-C4B3D0DBE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0DFCF12-97D2-4E81-A77E-27A35C392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4E403C3D-B900-4919-AAFA-2107D618D6A8}"/>
              </a:ext>
            </a:extLst>
          </p:cNvPr>
          <p:cNvSpPr>
            <a:spLocks noGrp="1"/>
          </p:cNvSpPr>
          <p:nvPr>
            <p:ph type="title"/>
          </p:nvPr>
        </p:nvSpPr>
        <p:spPr>
          <a:xfrm>
            <a:off x="777239" y="777240"/>
            <a:ext cx="6168331" cy="2493876"/>
          </a:xfrm>
        </p:spPr>
        <p:txBody>
          <a:bodyPr anchor="b">
            <a:normAutofit/>
          </a:bodyPr>
          <a:lstStyle/>
          <a:p>
            <a:r>
              <a:rPr lang="en-US" sz="4400"/>
              <a:t>palenie Judasza</a:t>
            </a:r>
          </a:p>
          <a:p>
            <a:endParaRPr lang="en-US" sz="4400"/>
          </a:p>
        </p:txBody>
      </p:sp>
      <p:sp>
        <p:nvSpPr>
          <p:cNvPr id="3" name="Content Placeholder 2">
            <a:extLst>
              <a:ext uri="{FF2B5EF4-FFF2-40B4-BE49-F238E27FC236}">
                <a16:creationId xmlns:a16="http://schemas.microsoft.com/office/drawing/2014/main" id="{B01FCE28-71AA-42C7-9775-053E7A32FF42}"/>
              </a:ext>
            </a:extLst>
          </p:cNvPr>
          <p:cNvSpPr>
            <a:spLocks noGrp="1"/>
          </p:cNvSpPr>
          <p:nvPr>
            <p:ph idx="1"/>
          </p:nvPr>
        </p:nvSpPr>
        <p:spPr>
          <a:xfrm>
            <a:off x="777239" y="3428999"/>
            <a:ext cx="6168331" cy="2747963"/>
          </a:xfrm>
        </p:spPr>
        <p:txBody>
          <a:bodyPr vert="horz" lIns="91440" tIns="45720" rIns="91440" bIns="45720" rtlCol="0" anchor="t">
            <a:normAutofit/>
          </a:bodyPr>
          <a:lstStyle/>
          <a:p>
            <a:r>
              <a:rPr lang="en-US" sz="1800">
                <a:ea typeface="+mn-lt"/>
                <a:cs typeface="+mn-lt"/>
              </a:rPr>
              <a:t>Jednym ze zwyczajów, które prawie zanikły jest wieszanie, palenie i topienie kukły wyobrażającej biblijnego Judasza. </a:t>
            </a:r>
            <a:r>
              <a:rPr lang="en-US" sz="1800" b="1">
                <a:ea typeface="+mn-lt"/>
                <a:cs typeface="+mn-lt"/>
              </a:rPr>
              <a:t>Według wielu badaczy jest to schrystianizowana wersja pogańskiego obrzędu topienia marzanny</a:t>
            </a:r>
            <a:r>
              <a:rPr lang="en-US" sz="1800">
                <a:ea typeface="+mn-lt"/>
                <a:cs typeface="+mn-lt"/>
              </a:rPr>
              <a:t>. Niegdyś zwyczaj bardzo rozpowszechniony, zwłaszcza w Małopolsce, dziś zachował się przede wszystkim w pamięci ludzi i nielicznych już, ostatnich żywych tradycjach w okolicach Przemyśla.</a:t>
            </a:r>
            <a:endParaRPr lang="en-US" sz="1800">
              <a:cs typeface="Calibri"/>
            </a:endParaRPr>
          </a:p>
        </p:txBody>
      </p:sp>
      <p:grpSp>
        <p:nvGrpSpPr>
          <p:cNvPr id="36" name="decorative circles">
            <a:extLst>
              <a:ext uri="{FF2B5EF4-FFF2-40B4-BE49-F238E27FC236}">
                <a16:creationId xmlns:a16="http://schemas.microsoft.com/office/drawing/2014/main" id="{88C16691-9DA5-4C39-AF4D-8B07E2FEB0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2461" y="220046"/>
            <a:ext cx="3455469" cy="4723381"/>
            <a:chOff x="8132461" y="220046"/>
            <a:chExt cx="3455469" cy="4723381"/>
          </a:xfrm>
        </p:grpSpPr>
        <p:sp>
          <p:nvSpPr>
            <p:cNvPr id="37" name="Oval 36">
              <a:extLst>
                <a:ext uri="{FF2B5EF4-FFF2-40B4-BE49-F238E27FC236}">
                  <a16:creationId xmlns:a16="http://schemas.microsoft.com/office/drawing/2014/main" id="{FE3AD45C-DA8B-44C8-B0D5-CD97AFA6F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1858" y="4716692"/>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8DB9029-97B8-4D59-A36E-4A5B7CC78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23226" y="4129921"/>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7661242-F0D0-4B64-9FDC-E4B8017DA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2461" y="419435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685500D-E012-41E3-8946-63C336D45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4744" y="220046"/>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B0274D5-E350-4115-814A-198C46304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397053"/>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2E5CE15-4AAC-49EC-933D-D150BAB2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1342" y="108730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5" descr="A picture containing text, sky, outdoor&#10;&#10;Description automatically generated">
            <a:extLst>
              <a:ext uri="{FF2B5EF4-FFF2-40B4-BE49-F238E27FC236}">
                <a16:creationId xmlns:a16="http://schemas.microsoft.com/office/drawing/2014/main" id="{85B4A46A-4C50-49AA-B6BE-83729D3DD311}"/>
              </a:ext>
            </a:extLst>
          </p:cNvPr>
          <p:cNvPicPr>
            <a:picLocks noChangeAspect="1"/>
          </p:cNvPicPr>
          <p:nvPr/>
        </p:nvPicPr>
        <p:blipFill rotWithShape="1">
          <a:blip r:embed="rId2"/>
          <a:srcRect l="16502" r="17000" b="2"/>
          <a:stretch/>
        </p:blipFill>
        <p:spPr>
          <a:xfrm>
            <a:off x="7181870" y="262980"/>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44" name="Graphic 43">
            <a:extLst>
              <a:ext uri="{FF2B5EF4-FFF2-40B4-BE49-F238E27FC236}">
                <a16:creationId xmlns:a16="http://schemas.microsoft.com/office/drawing/2014/main" id="{88F56DA4-2446-4D2D-A013-FC97DA4D10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631" t="16485" r="52721" b="17441"/>
          <a:stretch/>
        </p:blipFill>
        <p:spPr>
          <a:xfrm>
            <a:off x="10854666" y="743641"/>
            <a:ext cx="1334286" cy="3077509"/>
          </a:xfrm>
          <a:prstGeom prst="rect">
            <a:avLst/>
          </a:prstGeom>
        </p:spPr>
      </p:pic>
      <p:sp>
        <p:nvSpPr>
          <p:cNvPr id="46" name="Oval 2">
            <a:extLst>
              <a:ext uri="{FF2B5EF4-FFF2-40B4-BE49-F238E27FC236}">
                <a16:creationId xmlns:a16="http://schemas.microsoft.com/office/drawing/2014/main" id="{DC69F35D-48F8-4A61-BD90-D1E560087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5799" y="3890057"/>
            <a:ext cx="3043153" cy="2967943"/>
          </a:xfrm>
          <a:custGeom>
            <a:avLst/>
            <a:gdLst>
              <a:gd name="connsiteX0" fmla="*/ 2361523 w 4051324"/>
              <a:gd name="connsiteY0" fmla="*/ 0 h 3951198"/>
              <a:gd name="connsiteX1" fmla="*/ 4031372 w 4051324"/>
              <a:gd name="connsiteY1" fmla="*/ 691674 h 3951198"/>
              <a:gd name="connsiteX2" fmla="*/ 4051324 w 4051324"/>
              <a:gd name="connsiteY2" fmla="*/ 713627 h 3951198"/>
              <a:gd name="connsiteX3" fmla="*/ 4051324 w 4051324"/>
              <a:gd name="connsiteY3" fmla="*/ 3951198 h 3951198"/>
              <a:gd name="connsiteX4" fmla="*/ 618807 w 4051324"/>
              <a:gd name="connsiteY4" fmla="*/ 3951198 h 3951198"/>
              <a:gd name="connsiteX5" fmla="*/ 539257 w 4051324"/>
              <a:gd name="connsiteY5" fmla="*/ 3863671 h 3951198"/>
              <a:gd name="connsiteX6" fmla="*/ 0 w 4051324"/>
              <a:gd name="connsiteY6" fmla="*/ 2361523 h 3951198"/>
              <a:gd name="connsiteX7" fmla="*/ 2361523 w 4051324"/>
              <a:gd name="connsiteY7" fmla="*/ 0 h 39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51324" h="3951198">
                <a:moveTo>
                  <a:pt x="2361523" y="0"/>
                </a:moveTo>
                <a:cubicBezTo>
                  <a:pt x="3013639" y="0"/>
                  <a:pt x="3604020" y="264323"/>
                  <a:pt x="4031372" y="691674"/>
                </a:cubicBezTo>
                <a:lnTo>
                  <a:pt x="4051324" y="713627"/>
                </a:lnTo>
                <a:lnTo>
                  <a:pt x="4051324" y="3951198"/>
                </a:lnTo>
                <a:lnTo>
                  <a:pt x="618807" y="3951198"/>
                </a:lnTo>
                <a:lnTo>
                  <a:pt x="539257" y="3863671"/>
                </a:lnTo>
                <a:cubicBezTo>
                  <a:pt x="202372" y="3455461"/>
                  <a:pt x="0" y="2932125"/>
                  <a:pt x="0" y="2361523"/>
                </a:cubicBezTo>
                <a:cubicBezTo>
                  <a:pt x="0" y="1057290"/>
                  <a:pt x="1057290" y="0"/>
                  <a:pt x="236152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C5DA7232-C8C3-4303-B245-7279E431A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954" t="12147" r="12287" b="24733"/>
          <a:stretch/>
        </p:blipFill>
        <p:spPr>
          <a:xfrm flipH="1">
            <a:off x="9147042" y="3890057"/>
            <a:ext cx="3044958" cy="2967943"/>
          </a:xfrm>
          <a:prstGeom prst="rect">
            <a:avLst/>
          </a:prstGeom>
        </p:spPr>
      </p:pic>
    </p:spTree>
    <p:extLst>
      <p:ext uri="{BB962C8B-B14F-4D97-AF65-F5344CB8AC3E}">
        <p14:creationId xmlns:p14="http://schemas.microsoft.com/office/powerpoint/2010/main" val="1882822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BB424D32-FD65-4D52-9CDE-F29486B8C132}"/>
              </a:ext>
            </a:extLst>
          </p:cNvPr>
          <p:cNvPicPr>
            <a:picLocks noChangeAspect="1"/>
          </p:cNvPicPr>
          <p:nvPr/>
        </p:nvPicPr>
        <p:blipFill rotWithShape="1">
          <a:blip r:embed="rId2">
            <a:alphaModFix amt="35000"/>
          </a:blip>
          <a:srcRect t="10800" r="-1" b="4592"/>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04F0038-4899-4A39-9061-442415C1F509}"/>
              </a:ext>
            </a:extLst>
          </p:cNvPr>
          <p:cNvSpPr>
            <a:spLocks noGrp="1"/>
          </p:cNvSpPr>
          <p:nvPr>
            <p:ph type="title"/>
          </p:nvPr>
        </p:nvSpPr>
        <p:spPr>
          <a:xfrm>
            <a:off x="3327722" y="777240"/>
            <a:ext cx="5782804" cy="2493876"/>
          </a:xfrm>
        </p:spPr>
        <p:txBody>
          <a:bodyPr anchor="b">
            <a:normAutofit/>
          </a:bodyPr>
          <a:lstStyle/>
          <a:p>
            <a:pPr algn="ctr"/>
            <a:r>
              <a:rPr lang="en-US" sz="4400">
                <a:solidFill>
                  <a:srgbClr val="FFFFFF"/>
                </a:solidFill>
              </a:rPr>
              <a:t>misteria męki Pańskiej</a:t>
            </a: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3310C254-1816-43A1-B81C-374A7BF48679}"/>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US" sz="1000">
                <a:solidFill>
                  <a:srgbClr val="FFFFFF"/>
                </a:solidFill>
                <a:ea typeface="+mn-lt"/>
                <a:cs typeface="+mn-lt"/>
              </a:rPr>
              <a:t>W Wielki Piątek, w sanktuariach zwanych kalwariami i w niektórych przyklasztornych kościołach odbywają się </a:t>
            </a:r>
            <a:r>
              <a:rPr lang="en-US" sz="1000" b="1">
                <a:solidFill>
                  <a:srgbClr val="FFFFFF"/>
                </a:solidFill>
                <a:ea typeface="+mn-lt"/>
                <a:cs typeface="+mn-lt"/>
              </a:rPr>
              <a:t>misteria męki Pańskiej</a:t>
            </a:r>
            <a:r>
              <a:rPr lang="en-US" sz="1000">
                <a:solidFill>
                  <a:srgbClr val="FFFFFF"/>
                </a:solidFill>
                <a:ea typeface="+mn-lt"/>
                <a:cs typeface="+mn-lt"/>
              </a:rPr>
              <a:t>. Szczególnie silnym przeżyciem zarówno wizualnym, jak i duchowym jest uczestnictwo w drodze krzyżowej, w czasie której wiernie odtworzona jest droga Jezusa Chrystusa na śmierć i złożenia do grobu</a:t>
            </a:r>
          </a:p>
          <a:p>
            <a:pPr algn="ctr">
              <a:buClr>
                <a:srgbClr val="487E56"/>
              </a:buClr>
            </a:pPr>
            <a:endParaRPr lang="en-US" sz="1000">
              <a:solidFill>
                <a:srgbClr val="FFFFFF"/>
              </a:solidFill>
              <a:ea typeface="+mn-lt"/>
              <a:cs typeface="+mn-lt"/>
            </a:endParaRPr>
          </a:p>
          <a:p>
            <a:pPr algn="ctr">
              <a:buClr>
                <a:srgbClr val="487E56"/>
              </a:buClr>
            </a:pPr>
            <a:endParaRPr lang="en-US" sz="1000">
              <a:solidFill>
                <a:srgbClr val="FFFFFF"/>
              </a:solidFill>
              <a:ea typeface="+mn-lt"/>
              <a:cs typeface="+mn-lt"/>
            </a:endParaRPr>
          </a:p>
          <a:p>
            <a:pPr algn="ctr">
              <a:buClr>
                <a:srgbClr val="487E56"/>
              </a:buClr>
            </a:pPr>
            <a:endParaRPr lang="en-US" sz="1000">
              <a:solidFill>
                <a:srgbClr val="FFFFFF"/>
              </a:solidFill>
              <a:ea typeface="+mn-lt"/>
              <a:cs typeface="+mn-lt"/>
            </a:endParaRPr>
          </a:p>
          <a:p>
            <a:pPr algn="ctr">
              <a:buClr>
                <a:srgbClr val="487E56"/>
              </a:buClr>
            </a:pPr>
            <a:endParaRPr lang="en-US" sz="1000">
              <a:solidFill>
                <a:srgbClr val="FFFFFF"/>
              </a:solidFill>
              <a:ea typeface="+mn-lt"/>
              <a:cs typeface="+mn-lt"/>
            </a:endParaRPr>
          </a:p>
          <a:p>
            <a:pPr algn="ctr">
              <a:buClr>
                <a:srgbClr val="487E56"/>
              </a:buClr>
            </a:pPr>
            <a:endParaRPr lang="en-US" sz="1000">
              <a:solidFill>
                <a:srgbClr val="FFFFFF"/>
              </a:solidFill>
              <a:ea typeface="+mn-lt"/>
              <a:cs typeface="+mn-lt"/>
            </a:endParaRPr>
          </a:p>
          <a:p>
            <a:pPr algn="ctr">
              <a:buClr>
                <a:srgbClr val="487E56"/>
              </a:buClr>
            </a:pPr>
            <a:r>
              <a:rPr lang="en-US" sz="1000">
                <a:solidFill>
                  <a:srgbClr val="FFFFFF"/>
                </a:solidFill>
                <a:ea typeface="+mn-lt"/>
                <a:cs typeface="+mn-lt"/>
              </a:rPr>
              <a:t>Misterium Męki Pańskiej w Kalwarii Zebrzydowskiej</a:t>
            </a:r>
          </a:p>
        </p:txBody>
      </p:sp>
    </p:spTree>
    <p:extLst>
      <p:ext uri="{BB962C8B-B14F-4D97-AF65-F5344CB8AC3E}">
        <p14:creationId xmlns:p14="http://schemas.microsoft.com/office/powerpoint/2010/main" val="393282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B4ECDFC-8958-4B83-B01F-58AEFB867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D68778-F94A-4C5B-9118-3B992BB97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67EFD09F-D345-4828-9A74-BDA9F5D07C95}"/>
              </a:ext>
            </a:extLst>
          </p:cNvPr>
          <p:cNvSpPr>
            <a:spLocks noGrp="1"/>
          </p:cNvSpPr>
          <p:nvPr>
            <p:ph type="title"/>
          </p:nvPr>
        </p:nvSpPr>
        <p:spPr>
          <a:xfrm>
            <a:off x="777240" y="777240"/>
            <a:ext cx="4606280" cy="2493876"/>
          </a:xfrm>
        </p:spPr>
        <p:txBody>
          <a:bodyPr anchor="b">
            <a:normAutofit/>
          </a:bodyPr>
          <a:lstStyle/>
          <a:p>
            <a:r>
              <a:rPr lang="en-US" sz="4400"/>
              <a:t>Pisanki</a:t>
            </a:r>
          </a:p>
          <a:p>
            <a:endParaRPr lang="en-US" sz="4400"/>
          </a:p>
        </p:txBody>
      </p:sp>
      <p:sp>
        <p:nvSpPr>
          <p:cNvPr id="3" name="Content Placeholder 2">
            <a:extLst>
              <a:ext uri="{FF2B5EF4-FFF2-40B4-BE49-F238E27FC236}">
                <a16:creationId xmlns:a16="http://schemas.microsoft.com/office/drawing/2014/main" id="{2552922F-9CA9-4569-8E63-22C8B2E57BB9}"/>
              </a:ext>
            </a:extLst>
          </p:cNvPr>
          <p:cNvSpPr>
            <a:spLocks noGrp="1"/>
          </p:cNvSpPr>
          <p:nvPr>
            <p:ph idx="1"/>
          </p:nvPr>
        </p:nvSpPr>
        <p:spPr>
          <a:xfrm>
            <a:off x="777240" y="3428999"/>
            <a:ext cx="4606280" cy="2747963"/>
          </a:xfrm>
        </p:spPr>
        <p:txBody>
          <a:bodyPr vert="horz" lIns="91440" tIns="45720" rIns="91440" bIns="45720" rtlCol="0" anchor="t">
            <a:normAutofit/>
          </a:bodyPr>
          <a:lstStyle/>
          <a:p>
            <a:pPr marL="0" indent="0">
              <a:buNone/>
            </a:pPr>
            <a:r>
              <a:rPr lang="en-US" sz="1400" b="1">
                <a:ea typeface="+mn-lt"/>
                <a:cs typeface="+mn-lt"/>
              </a:rPr>
              <a:t>Zwyczaj malowania jaj narodził się w Persji</a:t>
            </a:r>
            <a:r>
              <a:rPr lang="en-US" sz="1400">
                <a:ea typeface="+mn-lt"/>
                <a:cs typeface="+mn-lt"/>
              </a:rPr>
              <a:t>, na ziemiach polskich najstarsze pisanki, pochodzące z końca X wieku, odnaleziono podczas wykopalisk archeologicznych na opolskiej wyspie Ostrówek, gdzie odkryto pozostałości grodu słowiańskiego. </a:t>
            </a:r>
            <a:r>
              <a:rPr lang="en-US" sz="1400" b="1">
                <a:ea typeface="+mn-lt"/>
                <a:cs typeface="+mn-lt"/>
              </a:rPr>
              <a:t>W procesie chrystianizacji pisankę włączono do elementów symboliki wielkanocnej</a:t>
            </a:r>
            <a:r>
              <a:rPr lang="en-US" sz="1400">
                <a:ea typeface="+mn-lt"/>
                <a:cs typeface="+mn-lt"/>
              </a:rPr>
              <a:t>.</a:t>
            </a:r>
            <a:endParaRPr lang="en-US" sz="1400"/>
          </a:p>
          <a:p>
            <a:pPr marL="0" indent="0">
              <a:buClr>
                <a:srgbClr val="487E56"/>
              </a:buClr>
              <a:buNone/>
            </a:pPr>
            <a:r>
              <a:rPr lang="en-US" sz="1400">
                <a:ea typeface="+mn-lt"/>
                <a:cs typeface="+mn-lt"/>
              </a:rPr>
              <a:t>W zależności od techniki zdobienia, </a:t>
            </a:r>
            <a:r>
              <a:rPr lang="en-US" sz="1400" b="1">
                <a:ea typeface="+mn-lt"/>
                <a:cs typeface="+mn-lt"/>
              </a:rPr>
              <a:t>świąteczne jajka mają różne nazwy</a:t>
            </a:r>
            <a:r>
              <a:rPr lang="en-US" sz="1400">
                <a:ea typeface="+mn-lt"/>
                <a:cs typeface="+mn-lt"/>
              </a:rPr>
              <a:t>: kraszanki (przez gotowanie jajka w wywarze barwnym), pisanki (powstają przez rysowanie na skorupce gorącym roztopionym woskiem, a następnie zanurzenie jajka w barwniku), oklejanki (przyozdobione sitowiem, płatkami bzu, skrawkami papieru lub tkaniny) i nalepianki (ozdabianie skorupki jajka różnobarwnymi wycinankami z papieru).</a:t>
            </a:r>
          </a:p>
        </p:txBody>
      </p:sp>
      <p:grpSp>
        <p:nvGrpSpPr>
          <p:cNvPr id="13" name="decorative circles">
            <a:extLst>
              <a:ext uri="{FF2B5EF4-FFF2-40B4-BE49-F238E27FC236}">
                <a16:creationId xmlns:a16="http://schemas.microsoft.com/office/drawing/2014/main" id="{B29252B9-8F48-4CC0-A640-09C8A8C24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461374" cy="5966848"/>
            <a:chOff x="6008627" y="289695"/>
            <a:chExt cx="5461374" cy="5966848"/>
          </a:xfrm>
        </p:grpSpPr>
        <p:sp>
          <p:nvSpPr>
            <p:cNvPr id="14" name="Oval 13">
              <a:extLst>
                <a:ext uri="{FF2B5EF4-FFF2-40B4-BE49-F238E27FC236}">
                  <a16:creationId xmlns:a16="http://schemas.microsoft.com/office/drawing/2014/main" id="{28548D73-0AE2-434D-B75C-77D24F5E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C26AF4-B368-411A-BF70-74F07FA77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BE4EEE7-FD25-4B68-819D-487E4D78F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52A4F8-9F27-4959-B733-FDA9FCA2E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3DA742-C9EF-49AA-ADEB-553344930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Background pattern&#10;&#10;Description automatically generated">
            <a:extLst>
              <a:ext uri="{FF2B5EF4-FFF2-40B4-BE49-F238E27FC236}">
                <a16:creationId xmlns:a16="http://schemas.microsoft.com/office/drawing/2014/main" id="{86D4C294-F6DF-45C0-9975-B9C2D2986949}"/>
              </a:ext>
            </a:extLst>
          </p:cNvPr>
          <p:cNvPicPr>
            <a:picLocks noChangeAspect="1"/>
          </p:cNvPicPr>
          <p:nvPr/>
        </p:nvPicPr>
        <p:blipFill rotWithShape="1">
          <a:blip r:embed="rId2"/>
          <a:srcRect l="17364" r="16134" b="-2"/>
          <a:stretch/>
        </p:blipFill>
        <p:spPr>
          <a:xfrm>
            <a:off x="6306574" y="552339"/>
            <a:ext cx="5728174" cy="572817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val="1071934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B4ECDFC-8958-4B83-B01F-58AEFB867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D68778-F94A-4C5B-9118-3B992BB97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8C7C04CC-EFA1-4089-A3D7-D549ADEE2EC9}"/>
              </a:ext>
            </a:extLst>
          </p:cNvPr>
          <p:cNvSpPr>
            <a:spLocks noGrp="1"/>
          </p:cNvSpPr>
          <p:nvPr>
            <p:ph type="title"/>
          </p:nvPr>
        </p:nvSpPr>
        <p:spPr>
          <a:xfrm>
            <a:off x="777240" y="777240"/>
            <a:ext cx="4606280" cy="2493876"/>
          </a:xfrm>
        </p:spPr>
        <p:txBody>
          <a:bodyPr anchor="b">
            <a:normAutofit/>
          </a:bodyPr>
          <a:lstStyle/>
          <a:p>
            <a:r>
              <a:rPr lang="en-US" sz="4400"/>
              <a:t>dziady śmigustne</a:t>
            </a:r>
          </a:p>
          <a:p>
            <a:endParaRPr lang="en-US" sz="4400"/>
          </a:p>
        </p:txBody>
      </p:sp>
      <p:sp>
        <p:nvSpPr>
          <p:cNvPr id="3" name="Content Placeholder 2">
            <a:extLst>
              <a:ext uri="{FF2B5EF4-FFF2-40B4-BE49-F238E27FC236}">
                <a16:creationId xmlns:a16="http://schemas.microsoft.com/office/drawing/2014/main" id="{7B24D883-5BF2-4E59-A64F-B919C975F8F5}"/>
              </a:ext>
            </a:extLst>
          </p:cNvPr>
          <p:cNvSpPr>
            <a:spLocks noGrp="1"/>
          </p:cNvSpPr>
          <p:nvPr>
            <p:ph idx="1"/>
          </p:nvPr>
        </p:nvSpPr>
        <p:spPr>
          <a:xfrm>
            <a:off x="777240" y="3428999"/>
            <a:ext cx="4606280" cy="2747963"/>
          </a:xfrm>
        </p:spPr>
        <p:txBody>
          <a:bodyPr vert="horz" lIns="91440" tIns="45720" rIns="91440" bIns="45720" rtlCol="0" anchor="t">
            <a:normAutofit/>
          </a:bodyPr>
          <a:lstStyle/>
          <a:p>
            <a:r>
              <a:rPr lang="en-US" sz="1700">
                <a:ea typeface="+mn-lt"/>
                <a:cs typeface="+mn-lt"/>
              </a:rPr>
              <a:t>W nocy z niedzieli na Poniedziałek Wielkanocny </a:t>
            </a:r>
            <a:r>
              <a:rPr lang="en-US" sz="1700" b="1">
                <a:ea typeface="+mn-lt"/>
                <a:cs typeface="+mn-lt"/>
              </a:rPr>
              <a:t>na ulicach kilku małopolskich wsi pojawiają się owinięte w słomę maszkary, zwane dziadami śmigustnymi</a:t>
            </a:r>
            <a:r>
              <a:rPr lang="en-US" sz="1700">
                <a:ea typeface="+mn-lt"/>
                <a:cs typeface="+mn-lt"/>
              </a:rPr>
              <a:t>. Najsłynniejsze grasują w Dobrej koło Limanowej. Oplecione słomą twarze ukryte mają za futrzanymi maskami, osmolonymi pończochami, z wycięciami na oczy i nos. Nie odzywają się, wydają tylko pomruki, trąbią na blaszanym rożku. </a:t>
            </a:r>
            <a:r>
              <a:rPr lang="en-US" sz="1700" b="1">
                <a:ea typeface="+mn-lt"/>
                <a:cs typeface="+mn-lt"/>
              </a:rPr>
              <a:t>Gestykulując, proszą o datki, polewają wodą</a:t>
            </a:r>
            <a:r>
              <a:rPr lang="en-US" sz="1700">
                <a:ea typeface="+mn-lt"/>
                <a:cs typeface="+mn-lt"/>
              </a:rPr>
              <a:t>.</a:t>
            </a:r>
            <a:endParaRPr lang="en-US" sz="1700"/>
          </a:p>
        </p:txBody>
      </p:sp>
      <p:grpSp>
        <p:nvGrpSpPr>
          <p:cNvPr id="13" name="decorative circles">
            <a:extLst>
              <a:ext uri="{FF2B5EF4-FFF2-40B4-BE49-F238E27FC236}">
                <a16:creationId xmlns:a16="http://schemas.microsoft.com/office/drawing/2014/main" id="{B29252B9-8F48-4CC0-A640-09C8A8C24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461374" cy="5966848"/>
            <a:chOff x="6008627" y="289695"/>
            <a:chExt cx="5461374" cy="5966848"/>
          </a:xfrm>
        </p:grpSpPr>
        <p:sp>
          <p:nvSpPr>
            <p:cNvPr id="14" name="Oval 13">
              <a:extLst>
                <a:ext uri="{FF2B5EF4-FFF2-40B4-BE49-F238E27FC236}">
                  <a16:creationId xmlns:a16="http://schemas.microsoft.com/office/drawing/2014/main" id="{28548D73-0AE2-434D-B75C-77D24F5E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C26AF4-B368-411A-BF70-74F07FA77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BE4EEE7-FD25-4B68-819D-487E4D78F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52A4F8-9F27-4959-B733-FDA9FCA2E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3DA742-C9EF-49AA-ADEB-553344930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A picture containing sky, outdoor, group, store&#10;&#10;Description automatically generated">
            <a:extLst>
              <a:ext uri="{FF2B5EF4-FFF2-40B4-BE49-F238E27FC236}">
                <a16:creationId xmlns:a16="http://schemas.microsoft.com/office/drawing/2014/main" id="{1E17FA02-5F78-45BA-A6A3-E8D2C72E84FE}"/>
              </a:ext>
            </a:extLst>
          </p:cNvPr>
          <p:cNvPicPr>
            <a:picLocks noChangeAspect="1"/>
          </p:cNvPicPr>
          <p:nvPr/>
        </p:nvPicPr>
        <p:blipFill rotWithShape="1">
          <a:blip r:embed="rId2"/>
          <a:srcRect l="23956" r="19795" b="2"/>
          <a:stretch/>
        </p:blipFill>
        <p:spPr>
          <a:xfrm>
            <a:off x="6306574" y="552339"/>
            <a:ext cx="5728174" cy="572817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val="3155851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334A724A-9C10-4BAD-A917-10C76314A1A9}"/>
              </a:ext>
            </a:extLst>
          </p:cNvPr>
          <p:cNvPicPr>
            <a:picLocks noChangeAspect="1"/>
          </p:cNvPicPr>
          <p:nvPr/>
        </p:nvPicPr>
        <p:blipFill rotWithShape="1">
          <a:blip r:embed="rId2">
            <a:alphaModFix amt="35000"/>
          </a:blip>
          <a:srcRect t="7154" r="-1" b="8555"/>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171368C-5A7D-42AC-8DB4-18D5C1F7E2E6}"/>
              </a:ext>
            </a:extLst>
          </p:cNvPr>
          <p:cNvSpPr>
            <a:spLocks noGrp="1"/>
          </p:cNvSpPr>
          <p:nvPr>
            <p:ph type="title"/>
          </p:nvPr>
        </p:nvSpPr>
        <p:spPr>
          <a:xfrm>
            <a:off x="3327722" y="777240"/>
            <a:ext cx="5782804" cy="2493876"/>
          </a:xfrm>
        </p:spPr>
        <p:txBody>
          <a:bodyPr anchor="b">
            <a:normAutofit/>
          </a:bodyPr>
          <a:lstStyle/>
          <a:p>
            <a:pPr algn="ctr"/>
            <a:r>
              <a:rPr lang="en-US" sz="4400">
                <a:solidFill>
                  <a:srgbClr val="FFFFFF"/>
                </a:solidFill>
              </a:rPr>
              <a:t>kawalkada wielkanocna</a:t>
            </a: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60C57EAA-4385-45C5-8E66-89A9A9297DF6}"/>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US" sz="1300" b="1">
                <a:solidFill>
                  <a:srgbClr val="FFFFFF"/>
                </a:solidFill>
                <a:ea typeface="+mn-lt"/>
                <a:cs typeface="+mn-lt"/>
              </a:rPr>
              <a:t>Jedną z najrzadszych tradycji wielkanocnych w Polsce jest konna procesja w Poniedziałek Wielkanocny</a:t>
            </a:r>
            <a:r>
              <a:rPr lang="en-US" sz="1300">
                <a:solidFill>
                  <a:srgbClr val="FFFFFF"/>
                </a:solidFill>
                <a:ea typeface="+mn-lt"/>
                <a:cs typeface="+mn-lt"/>
              </a:rPr>
              <a:t> - w Polsce występuje tylko na Śląsku, między innymi w Raciborzu, Pietrowicach Wielkich, Sternalicach, Ostropie, Bieńkowicach i Biskupicach. Różni się ona nieco poszczególnych miejscowościach, ale jej charakter jest podobny.</a:t>
            </a:r>
            <a:endParaRPr lang="en-US" sz="1300">
              <a:solidFill>
                <a:srgbClr val="FFFFFF"/>
              </a:solidFill>
              <a:cs typeface="Calibri"/>
            </a:endParaRPr>
          </a:p>
          <a:p>
            <a:pPr algn="ctr">
              <a:buClr>
                <a:srgbClr val="487E56"/>
              </a:buClr>
            </a:pPr>
            <a:r>
              <a:rPr lang="en-US" sz="1300" b="1">
                <a:solidFill>
                  <a:srgbClr val="FFFFFF"/>
                </a:solidFill>
                <a:ea typeface="+mn-lt"/>
                <a:cs typeface="+mn-lt"/>
              </a:rPr>
              <a:t>Jeźdźcy ubrani są w stroje jeździeckie, przez ramię mają przełożone wieńce z bukszpanu ozdobione kwiatami</a:t>
            </a:r>
            <a:r>
              <a:rPr lang="en-US" sz="1300">
                <a:solidFill>
                  <a:srgbClr val="FFFFFF"/>
                </a:solidFill>
                <a:ea typeface="+mn-lt"/>
                <a:cs typeface="+mn-lt"/>
              </a:rPr>
              <a:t>. Orszak jedzie zazwyczaj parami lub czwórkami, a w Ostropie - w szyku trójkowym, co jest rzadkością. W pierwszej trójce niesiony jest krzyż procesyjny, a dalsi jeźdźcy niosą insygnia wielkanocne: Paschał, figurę Chrystusa Zmartwychwstałego i krzyż ze stułą. </a:t>
            </a:r>
            <a:r>
              <a:rPr lang="en-US" sz="1300" b="1">
                <a:solidFill>
                  <a:srgbClr val="FFFFFF"/>
                </a:solidFill>
                <a:ea typeface="+mn-lt"/>
                <a:cs typeface="+mn-lt"/>
              </a:rPr>
              <a:t>Cały pochód, w którym bierze udział często ponad 50 jeźdźców, jest bardzo widowiskowy</a:t>
            </a:r>
            <a:r>
              <a:rPr lang="en-US" sz="1300">
                <a:solidFill>
                  <a:srgbClr val="FFFFFF"/>
                </a:solidFill>
                <a:ea typeface="+mn-lt"/>
                <a:cs typeface="+mn-lt"/>
              </a:rPr>
              <a:t>.</a:t>
            </a:r>
            <a:endParaRPr lang="en-US" sz="1300">
              <a:solidFill>
                <a:srgbClr val="FFFFFF"/>
              </a:solidFill>
            </a:endParaRPr>
          </a:p>
          <a:p>
            <a:pPr algn="ctr">
              <a:buClr>
                <a:srgbClr val="487E56"/>
              </a:buClr>
            </a:pPr>
            <a:endParaRPr lang="en-US" sz="1300">
              <a:solidFill>
                <a:srgbClr val="FFFFFF"/>
              </a:solidFill>
              <a:cs typeface="Calibri"/>
            </a:endParaRPr>
          </a:p>
        </p:txBody>
      </p:sp>
    </p:spTree>
    <p:extLst>
      <p:ext uri="{BB962C8B-B14F-4D97-AF65-F5344CB8AC3E}">
        <p14:creationId xmlns:p14="http://schemas.microsoft.com/office/powerpoint/2010/main" val="2670125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sky, outdoor, person, people&#10;&#10;Description automatically generated">
            <a:extLst>
              <a:ext uri="{FF2B5EF4-FFF2-40B4-BE49-F238E27FC236}">
                <a16:creationId xmlns:a16="http://schemas.microsoft.com/office/drawing/2014/main" id="{FA40FF75-99EA-447B-81B2-4898101814D5}"/>
              </a:ext>
            </a:extLst>
          </p:cNvPr>
          <p:cNvPicPr>
            <a:picLocks noChangeAspect="1"/>
          </p:cNvPicPr>
          <p:nvPr/>
        </p:nvPicPr>
        <p:blipFill rotWithShape="1">
          <a:blip r:embed="rId2">
            <a:alphaModFix amt="35000"/>
          </a:blip>
          <a:srcRect t="15393" r="-1" b="-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AE4420-8397-496F-BFBA-9114E3B8C093}"/>
              </a:ext>
            </a:extLst>
          </p:cNvPr>
          <p:cNvSpPr>
            <a:spLocks noGrp="1"/>
          </p:cNvSpPr>
          <p:nvPr>
            <p:ph type="title"/>
          </p:nvPr>
        </p:nvSpPr>
        <p:spPr>
          <a:xfrm>
            <a:off x="3327722" y="777240"/>
            <a:ext cx="5782804" cy="2493876"/>
          </a:xfrm>
        </p:spPr>
        <p:txBody>
          <a:bodyPr anchor="b">
            <a:normAutofit/>
          </a:bodyPr>
          <a:lstStyle/>
          <a:p>
            <a:pPr algn="ctr"/>
            <a:r>
              <a:rPr lang="en-US" sz="4400">
                <a:solidFill>
                  <a:srgbClr val="FFFFFF"/>
                </a:solidFill>
              </a:rPr>
              <a:t>Rękawka</a:t>
            </a: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E528FB65-6CE8-4624-9E68-3DD8525B1492}"/>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US" sz="900" b="1">
                <a:solidFill>
                  <a:srgbClr val="FFFFFF"/>
                </a:solidFill>
                <a:ea typeface="+mn-lt"/>
                <a:cs typeface="+mn-lt"/>
              </a:rPr>
              <a:t>W Krakowie Wielkanoc nie kończy się w Lany Poniedziałek</a:t>
            </a:r>
            <a:r>
              <a:rPr lang="en-US" sz="900">
                <a:solidFill>
                  <a:srgbClr val="FFFFFF"/>
                </a:solidFill>
                <a:ea typeface="+mn-lt"/>
                <a:cs typeface="+mn-lt"/>
              </a:rPr>
              <a:t>. Odbywający się od dawien dawna każdego roku we wtorek po Wielkanocy festyn zwany rękawką związany jest z najstarszym z krakowskich kopców, kopcem Kraka. </a:t>
            </a:r>
            <a:r>
              <a:rPr lang="en-US" sz="900" b="1">
                <a:solidFill>
                  <a:srgbClr val="FFFFFF"/>
                </a:solidFill>
                <a:ea typeface="+mn-lt"/>
                <a:cs typeface="+mn-lt"/>
              </a:rPr>
              <a:t>Jak głosi legenda, lud usypał mogiłę swojemu władcy, nosząc ziemię w rękach i rękawach, co znalazło swoje odbicie w nazwie</a:t>
            </a:r>
            <a:r>
              <a:rPr lang="en-US" sz="900">
                <a:solidFill>
                  <a:srgbClr val="FFFFFF"/>
                </a:solidFill>
                <a:ea typeface="+mn-lt"/>
                <a:cs typeface="+mn-lt"/>
              </a:rPr>
              <a:t>.</a:t>
            </a:r>
          </a:p>
          <a:p>
            <a:pPr algn="ctr">
              <a:buClr>
                <a:srgbClr val="487E56"/>
              </a:buClr>
            </a:pPr>
            <a:r>
              <a:rPr lang="en-US" sz="900">
                <a:solidFill>
                  <a:srgbClr val="FFFFFF"/>
                </a:solidFill>
                <a:ea typeface="+mn-lt"/>
                <a:cs typeface="+mn-lt"/>
              </a:rPr>
              <a:t>Rękawka </a:t>
            </a:r>
            <a:r>
              <a:rPr lang="en-US" sz="900" b="1">
                <a:solidFill>
                  <a:srgbClr val="FFFFFF"/>
                </a:solidFill>
                <a:ea typeface="+mn-lt"/>
                <a:cs typeface="+mn-lt"/>
              </a:rPr>
              <a:t>miała upamiętniać stypę</a:t>
            </a:r>
            <a:r>
              <a:rPr lang="en-US" sz="900">
                <a:solidFill>
                  <a:srgbClr val="FFFFFF"/>
                </a:solidFill>
                <a:ea typeface="+mn-lt"/>
                <a:cs typeface="+mn-lt"/>
              </a:rPr>
              <a:t>, jaka odbyła się przed wiekami po usypaniu kopca. Z tą myślą przybywali co roku krakowianie na odpust pod pobliski kościół św. Benedykta na Wzgórzu Lasoty. Tradycje pogańskie przeplatały się z chrześcijaństwem, ulegały też zmianie zwyczaje i upodobania uczestników rękawki.</a:t>
            </a:r>
          </a:p>
          <a:p>
            <a:pPr algn="ctr">
              <a:buClr>
                <a:srgbClr val="487E56"/>
              </a:buClr>
            </a:pPr>
            <a:endParaRPr lang="en-US" sz="900">
              <a:solidFill>
                <a:srgbClr val="FFFFFF"/>
              </a:solidFill>
              <a:cs typeface="Calibri"/>
            </a:endParaRPr>
          </a:p>
          <a:p>
            <a:pPr algn="ctr">
              <a:buClr>
                <a:srgbClr val="487E56"/>
              </a:buClr>
            </a:pPr>
            <a:endParaRPr lang="en-US" sz="900">
              <a:solidFill>
                <a:srgbClr val="FFFFFF"/>
              </a:solidFill>
              <a:cs typeface="Calibri"/>
            </a:endParaRPr>
          </a:p>
          <a:p>
            <a:pPr algn="ctr">
              <a:buClr>
                <a:srgbClr val="487E56"/>
              </a:buClr>
            </a:pPr>
            <a:endParaRPr lang="en-US" sz="900">
              <a:solidFill>
                <a:srgbClr val="FFFFFF"/>
              </a:solidFill>
              <a:cs typeface="Calibri"/>
            </a:endParaRPr>
          </a:p>
          <a:p>
            <a:pPr algn="ctr">
              <a:buClr>
                <a:srgbClr val="487E56"/>
              </a:buClr>
            </a:pPr>
            <a:r>
              <a:rPr lang="en-US" sz="900">
                <a:solidFill>
                  <a:srgbClr val="FFFFFF"/>
                </a:solidFill>
                <a:ea typeface="+mn-lt"/>
                <a:cs typeface="+mn-lt"/>
              </a:rPr>
              <a:t>Rękawka na Kopcu Krakusa</a:t>
            </a:r>
            <a:endParaRPr lang="en-US" sz="900">
              <a:solidFill>
                <a:srgbClr val="FFFFFF"/>
              </a:solidFill>
              <a:cs typeface="Calibri"/>
            </a:endParaRPr>
          </a:p>
          <a:p>
            <a:pPr algn="ctr">
              <a:buClr>
                <a:srgbClr val="487E56"/>
              </a:buClr>
            </a:pPr>
            <a:endParaRPr lang="en-US" sz="900">
              <a:solidFill>
                <a:srgbClr val="FFFFFF"/>
              </a:solidFill>
              <a:cs typeface="Calibri"/>
            </a:endParaRPr>
          </a:p>
        </p:txBody>
      </p:sp>
    </p:spTree>
    <p:extLst>
      <p:ext uri="{BB962C8B-B14F-4D97-AF65-F5344CB8AC3E}">
        <p14:creationId xmlns:p14="http://schemas.microsoft.com/office/powerpoint/2010/main" val="332000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3CCC70E-6252-4058-8E85-51DF0F3A1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1FB5FAA-D782-42D1-AD89-547EEDA4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82C16AA8-9C05-4F2A-8170-1451DA395C69}"/>
              </a:ext>
            </a:extLst>
          </p:cNvPr>
          <p:cNvSpPr>
            <a:spLocks noGrp="1"/>
          </p:cNvSpPr>
          <p:nvPr>
            <p:ph type="title"/>
          </p:nvPr>
        </p:nvSpPr>
        <p:spPr>
          <a:xfrm>
            <a:off x="777240" y="777240"/>
            <a:ext cx="5049402" cy="2493876"/>
          </a:xfrm>
        </p:spPr>
        <p:txBody>
          <a:bodyPr anchor="b">
            <a:normAutofit/>
          </a:bodyPr>
          <a:lstStyle/>
          <a:p>
            <a:r>
              <a:rPr lang="en-US" sz="4400"/>
              <a:t>Krótko o Świętach Wielkanocnych </a:t>
            </a:r>
          </a:p>
        </p:txBody>
      </p:sp>
      <p:grpSp>
        <p:nvGrpSpPr>
          <p:cNvPr id="41" name="decorative circles">
            <a:extLst>
              <a:ext uri="{FF2B5EF4-FFF2-40B4-BE49-F238E27FC236}">
                <a16:creationId xmlns:a16="http://schemas.microsoft.com/office/drawing/2014/main" id="{62E8C167-63A5-4CE0-9A69-78DB5C4B02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8662" y="310026"/>
            <a:ext cx="1902995" cy="6016634"/>
            <a:chOff x="7098662" y="310026"/>
            <a:chExt cx="1902995" cy="6016634"/>
          </a:xfrm>
        </p:grpSpPr>
        <p:sp>
          <p:nvSpPr>
            <p:cNvPr id="42" name="Oval 41">
              <a:extLst>
                <a:ext uri="{FF2B5EF4-FFF2-40B4-BE49-F238E27FC236}">
                  <a16:creationId xmlns:a16="http://schemas.microsoft.com/office/drawing/2014/main" id="{DB6A4C0A-63B2-4D32-BE6A-C23B8AF12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08370" y="6020880"/>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8D3AA1D-8C4F-49BA-A51D-D8C12CE20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98662" y="578700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F5216FB-2D4C-4F9E-8681-457E815F0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08481" y="310026"/>
              <a:ext cx="226735" cy="22673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598F1AA-A9B9-413E-A071-BCC0FEF30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35216" y="735547"/>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Oval 3">
            <a:extLst>
              <a:ext uri="{FF2B5EF4-FFF2-40B4-BE49-F238E27FC236}">
                <a16:creationId xmlns:a16="http://schemas.microsoft.com/office/drawing/2014/main" id="{D5FAF36A-4977-4319-BE96-225447E35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310" y="284085"/>
            <a:ext cx="1571298" cy="157129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10F73627-8B15-4868-A6B2-3F08FA5CD5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3925" y="288883"/>
            <a:ext cx="1571299" cy="1571299"/>
          </a:xfrm>
          <a:prstGeom prst="rect">
            <a:avLst/>
          </a:prstGeom>
        </p:spPr>
      </p:pic>
      <p:sp>
        <p:nvSpPr>
          <p:cNvPr id="3" name="Content Placeholder 2">
            <a:extLst>
              <a:ext uri="{FF2B5EF4-FFF2-40B4-BE49-F238E27FC236}">
                <a16:creationId xmlns:a16="http://schemas.microsoft.com/office/drawing/2014/main" id="{600668A7-20D4-4169-A9FC-477A11269D0B}"/>
              </a:ext>
            </a:extLst>
          </p:cNvPr>
          <p:cNvSpPr>
            <a:spLocks noGrp="1"/>
          </p:cNvSpPr>
          <p:nvPr>
            <p:ph idx="1"/>
          </p:nvPr>
        </p:nvSpPr>
        <p:spPr>
          <a:xfrm>
            <a:off x="777240" y="3428999"/>
            <a:ext cx="5049402" cy="2747963"/>
          </a:xfrm>
        </p:spPr>
        <p:txBody>
          <a:bodyPr vert="horz" lIns="91440" tIns="45720" rIns="91440" bIns="45720" rtlCol="0" anchor="t">
            <a:normAutofit/>
          </a:bodyPr>
          <a:lstStyle/>
          <a:p>
            <a:pPr>
              <a:buClr>
                <a:srgbClr val="487E56"/>
              </a:buClr>
            </a:pPr>
            <a:r>
              <a:rPr lang="en-US" sz="1800">
                <a:ea typeface="+mn-lt"/>
                <a:cs typeface="+mn-lt"/>
              </a:rPr>
              <a:t>Wielkanoc jest świętem ruchomym. Może wypadać pomiędzy 22 marca a 25 kwietnia. </a:t>
            </a:r>
            <a:r>
              <a:rPr lang="en-US" sz="1800" b="1">
                <a:ea typeface="+mn-lt"/>
                <a:cs typeface="+mn-lt"/>
              </a:rPr>
              <a:t>Niedziela Wielkanocna</a:t>
            </a:r>
            <a:r>
              <a:rPr lang="en-US" sz="1800">
                <a:ea typeface="+mn-lt"/>
                <a:cs typeface="+mn-lt"/>
              </a:rPr>
              <a:t> (nazywana też </a:t>
            </a:r>
            <a:r>
              <a:rPr lang="en-US" sz="1800" b="1">
                <a:ea typeface="+mn-lt"/>
                <a:cs typeface="+mn-lt"/>
              </a:rPr>
              <a:t>Wielką Niedzielą</a:t>
            </a:r>
            <a:r>
              <a:rPr lang="en-US" sz="1800">
                <a:ea typeface="+mn-lt"/>
                <a:cs typeface="+mn-lt"/>
              </a:rPr>
              <a:t>, Niedzielą Zmartwychwstania Pańskiego) to pierwszy dzień świąt wielkanocnych. W Polsce w godzinach porannych odprawiana jest uroczysta rezurekcja </a:t>
            </a:r>
          </a:p>
        </p:txBody>
      </p:sp>
      <p:sp>
        <p:nvSpPr>
          <p:cNvPr id="51" name="Oval 1">
            <a:extLst>
              <a:ext uri="{FF2B5EF4-FFF2-40B4-BE49-F238E27FC236}">
                <a16:creationId xmlns:a16="http://schemas.microsoft.com/office/drawing/2014/main" id="{1A1628C5-9F1A-4928-9F0F-1E7208BDB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2422" y="4357470"/>
            <a:ext cx="1996328" cy="199632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0" descr="A picture containing food, sweet, several, arranged&#10;&#10;Description automatically generated">
            <a:extLst>
              <a:ext uri="{FF2B5EF4-FFF2-40B4-BE49-F238E27FC236}">
                <a16:creationId xmlns:a16="http://schemas.microsoft.com/office/drawing/2014/main" id="{2C369C58-8DA6-4597-921C-C35F6E600DED}"/>
              </a:ext>
            </a:extLst>
          </p:cNvPr>
          <p:cNvPicPr>
            <a:picLocks noChangeAspect="1"/>
          </p:cNvPicPr>
          <p:nvPr/>
        </p:nvPicPr>
        <p:blipFill rotWithShape="1">
          <a:blip r:embed="rId4"/>
          <a:srcRect l="26477" r="16273"/>
          <a:stretch/>
        </p:blipFill>
        <p:spPr>
          <a:xfrm>
            <a:off x="6600835" y="1889777"/>
            <a:ext cx="3643375" cy="3643375"/>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Picture 9" descr="A picture containing basket, container&#10;&#10;Description automatically generated">
            <a:extLst>
              <a:ext uri="{FF2B5EF4-FFF2-40B4-BE49-F238E27FC236}">
                <a16:creationId xmlns:a16="http://schemas.microsoft.com/office/drawing/2014/main" id="{C0753EB5-FB79-4258-88D3-DB592CA0C183}"/>
              </a:ext>
            </a:extLst>
          </p:cNvPr>
          <p:cNvPicPr>
            <a:picLocks noChangeAspect="1"/>
          </p:cNvPicPr>
          <p:nvPr/>
        </p:nvPicPr>
        <p:blipFill rotWithShape="1">
          <a:blip r:embed="rId5"/>
          <a:srcRect l="26425" r="23576" b="2"/>
          <a:stretch/>
        </p:blipFill>
        <p:spPr>
          <a:xfrm>
            <a:off x="9676394" y="433214"/>
            <a:ext cx="2255677" cy="2255677"/>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3" name="Graphic 52">
            <a:extLst>
              <a:ext uri="{FF2B5EF4-FFF2-40B4-BE49-F238E27FC236}">
                <a16:creationId xmlns:a16="http://schemas.microsoft.com/office/drawing/2014/main" id="{0ADE5363-037D-44CF-B47F-DBE86FBB19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7105" y="4357670"/>
            <a:ext cx="2006654" cy="1994075"/>
          </a:xfrm>
          <a:prstGeom prst="rect">
            <a:avLst/>
          </a:prstGeom>
        </p:spPr>
      </p:pic>
    </p:spTree>
    <p:extLst>
      <p:ext uri="{BB962C8B-B14F-4D97-AF65-F5344CB8AC3E}">
        <p14:creationId xmlns:p14="http://schemas.microsoft.com/office/powerpoint/2010/main" val="2844562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73CCC70E-6252-4058-8E85-51DF0F3A1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3">
            <a:extLst>
              <a:ext uri="{FF2B5EF4-FFF2-40B4-BE49-F238E27FC236}">
                <a16:creationId xmlns:a16="http://schemas.microsoft.com/office/drawing/2014/main" id="{F1FB5FAA-D782-42D1-AD89-547EEDA4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E7DE3EC9-C11A-41C5-8CFA-4BA883C4D057}"/>
              </a:ext>
            </a:extLst>
          </p:cNvPr>
          <p:cNvSpPr>
            <a:spLocks noGrp="1"/>
          </p:cNvSpPr>
          <p:nvPr>
            <p:ph type="title"/>
          </p:nvPr>
        </p:nvSpPr>
        <p:spPr>
          <a:xfrm>
            <a:off x="777240" y="777240"/>
            <a:ext cx="5049402" cy="2493876"/>
          </a:xfrm>
        </p:spPr>
        <p:txBody>
          <a:bodyPr anchor="b">
            <a:normAutofit/>
          </a:bodyPr>
          <a:lstStyle/>
          <a:p>
            <a:r>
              <a:rPr lang="en-US" sz="4100"/>
              <a:t>Opracował Kacper Sokólski 8b</a:t>
            </a:r>
            <a:br>
              <a:rPr lang="en-US" sz="4100"/>
            </a:br>
            <a:r>
              <a:rPr lang="en-US" sz="4100"/>
              <a:t>Szkoła podstawowa nr 3 w Świebodzinie</a:t>
            </a:r>
          </a:p>
        </p:txBody>
      </p:sp>
      <p:grpSp>
        <p:nvGrpSpPr>
          <p:cNvPr id="32" name="decorative circles">
            <a:extLst>
              <a:ext uri="{FF2B5EF4-FFF2-40B4-BE49-F238E27FC236}">
                <a16:creationId xmlns:a16="http://schemas.microsoft.com/office/drawing/2014/main" id="{62E8C167-63A5-4CE0-9A69-78DB5C4B02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8662" y="310026"/>
            <a:ext cx="1902995" cy="6016634"/>
            <a:chOff x="7098662" y="310026"/>
            <a:chExt cx="1902995" cy="6016634"/>
          </a:xfrm>
        </p:grpSpPr>
        <p:sp>
          <p:nvSpPr>
            <p:cNvPr id="34" name="Oval 16">
              <a:extLst>
                <a:ext uri="{FF2B5EF4-FFF2-40B4-BE49-F238E27FC236}">
                  <a16:creationId xmlns:a16="http://schemas.microsoft.com/office/drawing/2014/main" id="{DB6A4C0A-63B2-4D32-BE6A-C23B8AF12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08370" y="6020880"/>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7">
              <a:extLst>
                <a:ext uri="{FF2B5EF4-FFF2-40B4-BE49-F238E27FC236}">
                  <a16:creationId xmlns:a16="http://schemas.microsoft.com/office/drawing/2014/main" id="{08D3AA1D-8C4F-49BA-A51D-D8C12CE20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98662" y="578700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F5216FB-2D4C-4F9E-8681-457E815F0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08481" y="310026"/>
              <a:ext cx="226735" cy="22673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19">
              <a:extLst>
                <a:ext uri="{FF2B5EF4-FFF2-40B4-BE49-F238E27FC236}">
                  <a16:creationId xmlns:a16="http://schemas.microsoft.com/office/drawing/2014/main" id="{4598F1AA-A9B9-413E-A071-BCC0FEF30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35216" y="735547"/>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
            <a:extLst>
              <a:ext uri="{FF2B5EF4-FFF2-40B4-BE49-F238E27FC236}">
                <a16:creationId xmlns:a16="http://schemas.microsoft.com/office/drawing/2014/main" id="{D5FAF36A-4977-4319-BE96-225447E35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310" y="284085"/>
            <a:ext cx="1571298" cy="157129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10F73627-8B15-4868-A6B2-3F08FA5CD5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3925" y="288883"/>
            <a:ext cx="1571299" cy="1571299"/>
          </a:xfrm>
          <a:prstGeom prst="rect">
            <a:avLst/>
          </a:prstGeom>
        </p:spPr>
      </p:pic>
      <p:sp>
        <p:nvSpPr>
          <p:cNvPr id="40" name="Content Placeholder 8">
            <a:extLst>
              <a:ext uri="{FF2B5EF4-FFF2-40B4-BE49-F238E27FC236}">
                <a16:creationId xmlns:a16="http://schemas.microsoft.com/office/drawing/2014/main" id="{935E93F9-DFBF-4B98-82FF-DAAD0328081B}"/>
              </a:ext>
            </a:extLst>
          </p:cNvPr>
          <p:cNvSpPr>
            <a:spLocks noGrp="1"/>
          </p:cNvSpPr>
          <p:nvPr>
            <p:ph idx="1"/>
          </p:nvPr>
        </p:nvSpPr>
        <p:spPr>
          <a:xfrm>
            <a:off x="777240" y="3428999"/>
            <a:ext cx="5049402" cy="2747963"/>
          </a:xfrm>
        </p:spPr>
        <p:txBody>
          <a:bodyPr anchor="t">
            <a:normAutofit/>
          </a:bodyPr>
          <a:lstStyle/>
          <a:p>
            <a:endParaRPr lang="en-US" sz="1800"/>
          </a:p>
        </p:txBody>
      </p:sp>
      <p:sp>
        <p:nvSpPr>
          <p:cNvPr id="26" name="Oval 1">
            <a:extLst>
              <a:ext uri="{FF2B5EF4-FFF2-40B4-BE49-F238E27FC236}">
                <a16:creationId xmlns:a16="http://schemas.microsoft.com/office/drawing/2014/main" id="{1A1628C5-9F1A-4928-9F0F-1E7208BDB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2422" y="4357470"/>
            <a:ext cx="1996328" cy="199632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ACF08C4E-5839-4266-868F-312F5AA88ACB}"/>
              </a:ext>
            </a:extLst>
          </p:cNvPr>
          <p:cNvPicPr>
            <a:picLocks noChangeAspect="1"/>
          </p:cNvPicPr>
          <p:nvPr/>
        </p:nvPicPr>
        <p:blipFill rotWithShape="1">
          <a:blip r:embed="rId4"/>
          <a:srcRect t="21593" b="2826"/>
          <a:stretch/>
        </p:blipFill>
        <p:spPr>
          <a:xfrm>
            <a:off x="6600835" y="1889777"/>
            <a:ext cx="3643375" cy="3643375"/>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4" name="Picture 4">
            <a:extLst>
              <a:ext uri="{FF2B5EF4-FFF2-40B4-BE49-F238E27FC236}">
                <a16:creationId xmlns:a16="http://schemas.microsoft.com/office/drawing/2014/main" id="{0EC867F6-527C-451D-8407-E4BA9ADFD5F1}"/>
              </a:ext>
            </a:extLst>
          </p:cNvPr>
          <p:cNvPicPr>
            <a:picLocks noChangeAspect="1"/>
          </p:cNvPicPr>
          <p:nvPr/>
        </p:nvPicPr>
        <p:blipFill rotWithShape="1">
          <a:blip r:embed="rId5"/>
          <a:srcRect l="16936" r="23616" b="3"/>
          <a:stretch/>
        </p:blipFill>
        <p:spPr>
          <a:xfrm>
            <a:off x="9676394" y="433214"/>
            <a:ext cx="2255677" cy="2255677"/>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28" name="Graphic 27">
            <a:extLst>
              <a:ext uri="{FF2B5EF4-FFF2-40B4-BE49-F238E27FC236}">
                <a16:creationId xmlns:a16="http://schemas.microsoft.com/office/drawing/2014/main" id="{0ADE5363-037D-44CF-B47F-DBE86FBB19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7105" y="4357670"/>
            <a:ext cx="2006654" cy="1994075"/>
          </a:xfrm>
          <a:prstGeom prst="rect">
            <a:avLst/>
          </a:prstGeom>
        </p:spPr>
      </p:pic>
    </p:spTree>
    <p:extLst>
      <p:ext uri="{BB962C8B-B14F-4D97-AF65-F5344CB8AC3E}">
        <p14:creationId xmlns:p14="http://schemas.microsoft.com/office/powerpoint/2010/main" val="218736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BB4ECDFC-8958-4B83-B01F-58AEFB867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D68778-F94A-4C5B-9118-3B992BB97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D33BF75A-0062-4ADE-98F0-9E5CDAE38F56}"/>
              </a:ext>
            </a:extLst>
          </p:cNvPr>
          <p:cNvSpPr>
            <a:spLocks noGrp="1"/>
          </p:cNvSpPr>
          <p:nvPr>
            <p:ph type="title"/>
          </p:nvPr>
        </p:nvSpPr>
        <p:spPr>
          <a:xfrm>
            <a:off x="777240" y="777240"/>
            <a:ext cx="4606280" cy="2493876"/>
          </a:xfrm>
        </p:spPr>
        <p:txBody>
          <a:bodyPr anchor="b">
            <a:normAutofit/>
          </a:bodyPr>
          <a:lstStyle/>
          <a:p>
            <a:r>
              <a:rPr lang="en-US" sz="4400"/>
              <a:t>Święta Wielkanocne na świecie </a:t>
            </a:r>
          </a:p>
        </p:txBody>
      </p:sp>
      <p:sp>
        <p:nvSpPr>
          <p:cNvPr id="3" name="Content Placeholder 2">
            <a:extLst>
              <a:ext uri="{FF2B5EF4-FFF2-40B4-BE49-F238E27FC236}">
                <a16:creationId xmlns:a16="http://schemas.microsoft.com/office/drawing/2014/main" id="{1A5E0828-59A6-443B-8A1B-66B1650ED3DB}"/>
              </a:ext>
            </a:extLst>
          </p:cNvPr>
          <p:cNvSpPr>
            <a:spLocks noGrp="1"/>
          </p:cNvSpPr>
          <p:nvPr>
            <p:ph idx="1"/>
          </p:nvPr>
        </p:nvSpPr>
        <p:spPr>
          <a:xfrm>
            <a:off x="777240" y="3428999"/>
            <a:ext cx="4606280" cy="2747963"/>
          </a:xfrm>
        </p:spPr>
        <p:txBody>
          <a:bodyPr vert="horz" lIns="91440" tIns="45720" rIns="91440" bIns="45720" rtlCol="0" anchor="t">
            <a:normAutofit/>
          </a:bodyPr>
          <a:lstStyle/>
          <a:p>
            <a:pPr marL="0" indent="0">
              <a:buClr>
                <a:srgbClr val="487E56"/>
              </a:buClr>
              <a:buNone/>
            </a:pPr>
            <a:r>
              <a:rPr lang="en-US" sz="1800">
                <a:cs typeface="Calibri"/>
              </a:rPr>
              <a:t>F</a:t>
            </a:r>
            <a:r>
              <a:rPr lang="en-US" sz="1800" b="1"/>
              <a:t>inlandia – atak małych czarownic</a:t>
            </a:r>
            <a:endParaRPr lang="en-US" sz="1800">
              <a:cs typeface="Calibri"/>
            </a:endParaRPr>
          </a:p>
          <a:p>
            <a:pPr marL="0" indent="0">
              <a:buClr>
                <a:srgbClr val="487E56"/>
              </a:buClr>
              <a:buNone/>
            </a:pPr>
            <a:r>
              <a:rPr lang="en-US" sz="1800">
                <a:ea typeface="+mn-lt"/>
                <a:cs typeface="+mn-lt"/>
              </a:rPr>
              <a:t>Dla mieszkańców północy Europy, Wielkanoc to powtórka Halloween. W Niedzielę Palmową (Finlandia Wschodnia) i w Wielką Sobotę (Finlandia Zachodnia) dzieci przebierają się za czarownice, by zapukać do drzwi sąsiada i rzucić na niego czar. Bez obawy, nie jest to klątwa, bo małe wiedźmy wielkanocne chcą życzyć zdrowego i szczęśliwego roku.</a:t>
            </a:r>
            <a:endParaRPr lang="en-US" sz="1800" b="1">
              <a:cs typeface="Calibri"/>
            </a:endParaRPr>
          </a:p>
          <a:p>
            <a:pPr>
              <a:buClr>
                <a:srgbClr val="487E56"/>
              </a:buClr>
            </a:pPr>
            <a:endParaRPr lang="en-US" sz="1800" b="1">
              <a:cs typeface="Calibri"/>
            </a:endParaRPr>
          </a:p>
          <a:p>
            <a:pPr>
              <a:buClr>
                <a:srgbClr val="487E56"/>
              </a:buClr>
            </a:pPr>
            <a:endParaRPr lang="en-US" sz="1800" b="1">
              <a:cs typeface="Calibri"/>
            </a:endParaRPr>
          </a:p>
          <a:p>
            <a:pPr>
              <a:buClr>
                <a:srgbClr val="487E56"/>
              </a:buClr>
            </a:pPr>
            <a:endParaRPr lang="en-US" sz="1800" b="1">
              <a:cs typeface="Calibri"/>
            </a:endParaRPr>
          </a:p>
          <a:p>
            <a:pPr>
              <a:buClr>
                <a:srgbClr val="487E56"/>
              </a:buClr>
            </a:pPr>
            <a:endParaRPr lang="en-US" sz="1800">
              <a:cs typeface="Calibri"/>
            </a:endParaRPr>
          </a:p>
        </p:txBody>
      </p:sp>
      <p:grpSp>
        <p:nvGrpSpPr>
          <p:cNvPr id="51" name="decorative circles">
            <a:extLst>
              <a:ext uri="{FF2B5EF4-FFF2-40B4-BE49-F238E27FC236}">
                <a16:creationId xmlns:a16="http://schemas.microsoft.com/office/drawing/2014/main" id="{B29252B9-8F48-4CC0-A640-09C8A8C24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461374" cy="5966848"/>
            <a:chOff x="6008627" y="289695"/>
            <a:chExt cx="5461374" cy="5966848"/>
          </a:xfrm>
        </p:grpSpPr>
        <p:sp>
          <p:nvSpPr>
            <p:cNvPr id="52" name="Oval 51">
              <a:extLst>
                <a:ext uri="{FF2B5EF4-FFF2-40B4-BE49-F238E27FC236}">
                  <a16:creationId xmlns:a16="http://schemas.microsoft.com/office/drawing/2014/main" id="{28548D73-0AE2-434D-B75C-77D24F5E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BC26AF4-B368-411A-BF70-74F07FA77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BE4EEE7-FD25-4B68-819D-487E4D78F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E52A4F8-9F27-4959-B733-FDA9FCA2E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13DA742-C9EF-49AA-ADEB-553344930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A picture containing person, outdoor, grass, child&#10;&#10;Description automatically generated">
            <a:extLst>
              <a:ext uri="{FF2B5EF4-FFF2-40B4-BE49-F238E27FC236}">
                <a16:creationId xmlns:a16="http://schemas.microsoft.com/office/drawing/2014/main" id="{175687B2-74D1-4B8B-84E2-1A1573C72F43}"/>
              </a:ext>
            </a:extLst>
          </p:cNvPr>
          <p:cNvPicPr>
            <a:picLocks noChangeAspect="1"/>
          </p:cNvPicPr>
          <p:nvPr/>
        </p:nvPicPr>
        <p:blipFill rotWithShape="1">
          <a:blip r:embed="rId2"/>
          <a:srcRect l="11945" r="22554" b="-1"/>
          <a:stretch/>
        </p:blipFill>
        <p:spPr>
          <a:xfrm>
            <a:off x="6306574" y="552339"/>
            <a:ext cx="5728174" cy="572817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val="230373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6789-5E9C-4DE1-AAC1-F8DB0E4B4704}"/>
              </a:ext>
            </a:extLst>
          </p:cNvPr>
          <p:cNvSpPr>
            <a:spLocks noGrp="1"/>
          </p:cNvSpPr>
          <p:nvPr>
            <p:ph type="title"/>
          </p:nvPr>
        </p:nvSpPr>
        <p:spPr/>
        <p:txBody>
          <a:bodyPr>
            <a:normAutofit fontScale="90000"/>
          </a:bodyPr>
          <a:lstStyle/>
          <a:p>
            <a:r>
              <a:rPr lang="en-US" b="1" dirty="0" err="1">
                <a:latin typeface="Calibri"/>
                <a:cs typeface="Calibri"/>
              </a:rPr>
              <a:t>Francja</a:t>
            </a:r>
            <a:r>
              <a:rPr lang="en-US" b="1" dirty="0">
                <a:latin typeface="Calibri"/>
                <a:cs typeface="Calibri"/>
              </a:rPr>
              <a:t> (Haux) – </a:t>
            </a:r>
            <a:r>
              <a:rPr lang="en-US" b="1" dirty="0" err="1">
                <a:latin typeface="Calibri"/>
                <a:cs typeface="Calibri"/>
              </a:rPr>
              <a:t>gigantyczny</a:t>
            </a:r>
            <a:r>
              <a:rPr lang="en-US" b="1" dirty="0">
                <a:latin typeface="Calibri"/>
                <a:cs typeface="Calibri"/>
              </a:rPr>
              <a:t> </a:t>
            </a:r>
            <a:r>
              <a:rPr lang="en-US" b="1" dirty="0" err="1">
                <a:latin typeface="Calibri"/>
                <a:cs typeface="Calibri"/>
              </a:rPr>
              <a:t>omlet</a:t>
            </a:r>
            <a:r>
              <a:rPr lang="en-US" b="1" dirty="0">
                <a:latin typeface="Calibri"/>
                <a:cs typeface="Calibri"/>
              </a:rPr>
              <a:t> </a:t>
            </a:r>
            <a:r>
              <a:rPr lang="en-US" b="1" dirty="0" err="1">
                <a:latin typeface="Calibri"/>
                <a:cs typeface="Calibri"/>
              </a:rPr>
              <a:t>dla</a:t>
            </a:r>
            <a:r>
              <a:rPr lang="en-US" b="1" dirty="0">
                <a:latin typeface="Calibri"/>
                <a:cs typeface="Calibri"/>
              </a:rPr>
              <a:t> </a:t>
            </a:r>
            <a:r>
              <a:rPr lang="en-US" b="1" dirty="0" err="1">
                <a:latin typeface="Calibri"/>
                <a:cs typeface="Calibri"/>
              </a:rPr>
              <a:t>całego</a:t>
            </a:r>
            <a:r>
              <a:rPr lang="en-US" b="1" dirty="0">
                <a:latin typeface="Calibri"/>
                <a:cs typeface="Calibri"/>
              </a:rPr>
              <a:t> </a:t>
            </a:r>
            <a:r>
              <a:rPr lang="en-US" b="1" dirty="0" err="1">
                <a:latin typeface="Calibri"/>
                <a:cs typeface="Calibri"/>
              </a:rPr>
              <a:t>miasta</a:t>
            </a:r>
            <a:endParaRPr lang="en-US" dirty="0" err="1"/>
          </a:p>
        </p:txBody>
      </p:sp>
      <p:sp>
        <p:nvSpPr>
          <p:cNvPr id="3" name="Content Placeholder 2">
            <a:extLst>
              <a:ext uri="{FF2B5EF4-FFF2-40B4-BE49-F238E27FC236}">
                <a16:creationId xmlns:a16="http://schemas.microsoft.com/office/drawing/2014/main" id="{CFA50FD4-94B1-4125-BED4-F900E3372591}"/>
              </a:ext>
            </a:extLst>
          </p:cNvPr>
          <p:cNvSpPr>
            <a:spLocks noGrp="1"/>
          </p:cNvSpPr>
          <p:nvPr>
            <p:ph idx="1"/>
          </p:nvPr>
        </p:nvSpPr>
        <p:spPr/>
        <p:txBody>
          <a:bodyPr vert="horz" lIns="91440" tIns="45720" rIns="91440" bIns="45720" rtlCol="0" anchor="t">
            <a:normAutofit/>
          </a:bodyPr>
          <a:lstStyle/>
          <a:p>
            <a:pPr marL="0" indent="0">
              <a:buClr>
                <a:srgbClr val="223C29">
                  <a:lumMod val="75000"/>
                  <a:lumOff val="25000"/>
                </a:srgbClr>
              </a:buClr>
              <a:buNone/>
            </a:pPr>
            <a:r>
              <a:rPr lang="en-US" dirty="0">
                <a:ea typeface="+mn-lt"/>
                <a:cs typeface="+mn-lt"/>
              </a:rPr>
              <a:t>W Haux, </a:t>
            </a:r>
            <a:r>
              <a:rPr lang="en-US" dirty="0" err="1">
                <a:ea typeface="+mn-lt"/>
                <a:cs typeface="+mn-lt"/>
              </a:rPr>
              <a:t>mieście</a:t>
            </a:r>
            <a:r>
              <a:rPr lang="en-US" dirty="0">
                <a:ea typeface="+mn-lt"/>
                <a:cs typeface="+mn-lt"/>
              </a:rPr>
              <a:t> </a:t>
            </a:r>
            <a:r>
              <a:rPr lang="en-US" dirty="0" err="1">
                <a:ea typeface="+mn-lt"/>
                <a:cs typeface="+mn-lt"/>
              </a:rPr>
              <a:t>na</a:t>
            </a:r>
            <a:r>
              <a:rPr lang="en-US" dirty="0">
                <a:ea typeface="+mn-lt"/>
                <a:cs typeface="+mn-lt"/>
              </a:rPr>
              <a:t> </a:t>
            </a:r>
            <a:r>
              <a:rPr lang="en-US" dirty="0" err="1">
                <a:ea typeface="+mn-lt"/>
                <a:cs typeface="+mn-lt"/>
              </a:rPr>
              <a:t>południu</a:t>
            </a:r>
            <a:r>
              <a:rPr lang="en-US" dirty="0">
                <a:ea typeface="+mn-lt"/>
                <a:cs typeface="+mn-lt"/>
              </a:rPr>
              <a:t> </a:t>
            </a:r>
            <a:r>
              <a:rPr lang="en-US" dirty="0" err="1">
                <a:ea typeface="+mn-lt"/>
                <a:cs typeface="+mn-lt"/>
              </a:rPr>
              <a:t>Francji</a:t>
            </a:r>
            <a:r>
              <a:rPr lang="en-US" dirty="0">
                <a:ea typeface="+mn-lt"/>
                <a:cs typeface="+mn-lt"/>
              </a:rPr>
              <a:t>, co </a:t>
            </a:r>
            <a:r>
              <a:rPr lang="en-US" dirty="0" err="1">
                <a:ea typeface="+mn-lt"/>
                <a:cs typeface="+mn-lt"/>
              </a:rPr>
              <a:t>roku</a:t>
            </a:r>
            <a:r>
              <a:rPr lang="en-US" dirty="0">
                <a:ea typeface="+mn-lt"/>
                <a:cs typeface="+mn-lt"/>
              </a:rPr>
              <a:t> w </a:t>
            </a:r>
            <a:r>
              <a:rPr lang="en-US" dirty="0" err="1">
                <a:ea typeface="+mn-lt"/>
                <a:cs typeface="+mn-lt"/>
              </a:rPr>
              <a:t>Wielkanocny</a:t>
            </a:r>
            <a:endParaRPr lang="en-US" b="1">
              <a:ea typeface="+mn-lt"/>
              <a:cs typeface="+mn-lt"/>
            </a:endParaRPr>
          </a:p>
          <a:p>
            <a:pPr marL="0" indent="0">
              <a:buClr>
                <a:srgbClr val="487E56"/>
              </a:buClr>
              <a:buNone/>
            </a:pPr>
            <a:r>
              <a:rPr lang="en-US" dirty="0">
                <a:ea typeface="+mn-lt"/>
                <a:cs typeface="+mn-lt"/>
              </a:rPr>
              <a:t> </a:t>
            </a:r>
            <a:r>
              <a:rPr lang="en-US" dirty="0" err="1">
                <a:ea typeface="+mn-lt"/>
                <a:cs typeface="+mn-lt"/>
              </a:rPr>
              <a:t>Poniedziałek</a:t>
            </a:r>
            <a:r>
              <a:rPr lang="en-US" dirty="0">
                <a:ea typeface="+mn-lt"/>
                <a:cs typeface="+mn-lt"/>
              </a:rPr>
              <a:t>, </a:t>
            </a:r>
            <a:r>
              <a:rPr lang="en-US" dirty="0" err="1">
                <a:ea typeface="+mn-lt"/>
                <a:cs typeface="+mn-lt"/>
              </a:rPr>
              <a:t>na</a:t>
            </a:r>
            <a:r>
              <a:rPr lang="en-US" dirty="0">
                <a:ea typeface="+mn-lt"/>
                <a:cs typeface="+mn-lt"/>
              </a:rPr>
              <a:t> </a:t>
            </a:r>
            <a:r>
              <a:rPr lang="en-US" dirty="0" err="1">
                <a:ea typeface="+mn-lt"/>
                <a:cs typeface="+mn-lt"/>
              </a:rPr>
              <a:t>głównym</a:t>
            </a:r>
            <a:r>
              <a:rPr lang="en-US" dirty="0">
                <a:ea typeface="+mn-lt"/>
                <a:cs typeface="+mn-lt"/>
              </a:rPr>
              <a:t> </a:t>
            </a:r>
            <a:r>
              <a:rPr lang="en-US" dirty="0" err="1">
                <a:ea typeface="+mn-lt"/>
                <a:cs typeface="+mn-lt"/>
              </a:rPr>
              <a:t>placu</a:t>
            </a:r>
            <a:r>
              <a:rPr lang="en-US" dirty="0">
                <a:ea typeface="+mn-lt"/>
                <a:cs typeface="+mn-lt"/>
              </a:rPr>
              <a:t> </a:t>
            </a:r>
            <a:r>
              <a:rPr lang="en-US" dirty="0" err="1">
                <a:ea typeface="+mn-lt"/>
                <a:cs typeface="+mn-lt"/>
              </a:rPr>
              <a:t>miasta</a:t>
            </a:r>
            <a:r>
              <a:rPr lang="en-US" dirty="0">
                <a:ea typeface="+mn-lt"/>
                <a:cs typeface="+mn-lt"/>
              </a:rPr>
              <a:t>, </a:t>
            </a:r>
            <a:r>
              <a:rPr lang="en-US" dirty="0" err="1">
                <a:ea typeface="+mn-lt"/>
                <a:cs typeface="+mn-lt"/>
              </a:rPr>
              <a:t>serwowany</a:t>
            </a:r>
            <a:r>
              <a:rPr lang="en-US" dirty="0">
                <a:ea typeface="+mn-lt"/>
                <a:cs typeface="+mn-lt"/>
              </a:rPr>
              <a:t> jest</a:t>
            </a:r>
            <a:endParaRPr lang="en-US" b="1" dirty="0">
              <a:ea typeface="+mn-lt"/>
              <a:cs typeface="+mn-lt"/>
            </a:endParaRPr>
          </a:p>
          <a:p>
            <a:pPr marL="0" indent="0">
              <a:buClr>
                <a:srgbClr val="487E56"/>
              </a:buClr>
              <a:buNone/>
            </a:pPr>
            <a:r>
              <a:rPr lang="en-US" dirty="0">
                <a:ea typeface="+mn-lt"/>
                <a:cs typeface="+mn-lt"/>
              </a:rPr>
              <a:t> </a:t>
            </a:r>
            <a:r>
              <a:rPr lang="en-US" dirty="0" err="1">
                <a:ea typeface="+mn-lt"/>
                <a:cs typeface="+mn-lt"/>
              </a:rPr>
              <a:t>gigantyczny</a:t>
            </a:r>
            <a:r>
              <a:rPr lang="en-US" dirty="0">
                <a:ea typeface="+mn-lt"/>
                <a:cs typeface="+mn-lt"/>
              </a:rPr>
              <a:t> </a:t>
            </a:r>
            <a:r>
              <a:rPr lang="en-US" dirty="0" err="1">
                <a:ea typeface="+mn-lt"/>
                <a:cs typeface="+mn-lt"/>
              </a:rPr>
              <a:t>omlet</a:t>
            </a:r>
            <a:r>
              <a:rPr lang="en-US" dirty="0">
                <a:ea typeface="+mn-lt"/>
                <a:cs typeface="+mn-lt"/>
              </a:rPr>
              <a:t>. </a:t>
            </a:r>
            <a:r>
              <a:rPr lang="en-US" dirty="0" err="1">
                <a:ea typeface="+mn-lt"/>
                <a:cs typeface="+mn-lt"/>
              </a:rPr>
              <a:t>Mówiąc</a:t>
            </a:r>
            <a:r>
              <a:rPr lang="en-US" dirty="0">
                <a:ea typeface="+mn-lt"/>
                <a:cs typeface="+mn-lt"/>
              </a:rPr>
              <a:t> </a:t>
            </a:r>
            <a:r>
              <a:rPr lang="en-US" dirty="0" err="1">
                <a:ea typeface="+mn-lt"/>
                <a:cs typeface="+mn-lt"/>
              </a:rPr>
              <a:t>gigantyczny</a:t>
            </a:r>
            <a:r>
              <a:rPr lang="en-US" dirty="0">
                <a:ea typeface="+mn-lt"/>
                <a:cs typeface="+mn-lt"/>
              </a:rPr>
              <a:t>, mam </a:t>
            </a:r>
            <a:r>
              <a:rPr lang="en-US" dirty="0" err="1">
                <a:ea typeface="+mn-lt"/>
                <a:cs typeface="+mn-lt"/>
              </a:rPr>
              <a:t>na</a:t>
            </a:r>
            <a:r>
              <a:rPr lang="en-US" dirty="0">
                <a:ea typeface="+mn-lt"/>
                <a:cs typeface="+mn-lt"/>
              </a:rPr>
              <a:t> </a:t>
            </a:r>
            <a:r>
              <a:rPr lang="en-US" dirty="0" err="1">
                <a:ea typeface="+mn-lt"/>
                <a:cs typeface="+mn-lt"/>
              </a:rPr>
              <a:t>myśli</a:t>
            </a:r>
            <a:r>
              <a:rPr lang="en-US" dirty="0">
                <a:ea typeface="+mn-lt"/>
                <a:cs typeface="+mn-lt"/>
              </a:rPr>
              <a:t> </a:t>
            </a:r>
            <a:endParaRPr lang="en-US" b="1" dirty="0">
              <a:ea typeface="+mn-lt"/>
              <a:cs typeface="+mn-lt"/>
            </a:endParaRPr>
          </a:p>
          <a:p>
            <a:pPr marL="0" indent="0">
              <a:buClr>
                <a:srgbClr val="487E56"/>
              </a:buClr>
              <a:buNone/>
            </a:pPr>
            <a:r>
              <a:rPr lang="en-US" dirty="0" err="1">
                <a:ea typeface="+mn-lt"/>
                <a:cs typeface="+mn-lt"/>
              </a:rPr>
              <a:t>Omlet</a:t>
            </a:r>
            <a:r>
              <a:rPr lang="en-US" dirty="0">
                <a:ea typeface="+mn-lt"/>
                <a:cs typeface="+mn-lt"/>
              </a:rPr>
              <a:t> </a:t>
            </a:r>
            <a:r>
              <a:rPr lang="en-US" dirty="0" err="1">
                <a:ea typeface="+mn-lt"/>
                <a:cs typeface="+mn-lt"/>
              </a:rPr>
              <a:t>zrobiony</a:t>
            </a:r>
            <a:r>
              <a:rPr lang="en-US" dirty="0">
                <a:ea typeface="+mn-lt"/>
                <a:cs typeface="+mn-lt"/>
              </a:rPr>
              <a:t> z  </a:t>
            </a:r>
            <a:r>
              <a:rPr lang="en-US" dirty="0" err="1">
                <a:ea typeface="+mn-lt"/>
                <a:cs typeface="+mn-lt"/>
              </a:rPr>
              <a:t>ponad</a:t>
            </a:r>
            <a:r>
              <a:rPr lang="en-US" dirty="0">
                <a:ea typeface="+mn-lt"/>
                <a:cs typeface="+mn-lt"/>
              </a:rPr>
              <a:t> 4500 </a:t>
            </a:r>
            <a:r>
              <a:rPr lang="en-US" dirty="0" err="1">
                <a:ea typeface="+mn-lt"/>
                <a:cs typeface="+mn-lt"/>
              </a:rPr>
              <a:t>jaj</a:t>
            </a:r>
            <a:r>
              <a:rPr lang="en-US" dirty="0">
                <a:ea typeface="+mn-lt"/>
                <a:cs typeface="+mn-lt"/>
              </a:rPr>
              <a:t>, </a:t>
            </a:r>
            <a:r>
              <a:rPr lang="en-US" dirty="0" err="1">
                <a:ea typeface="+mn-lt"/>
                <a:cs typeface="+mn-lt"/>
              </a:rPr>
              <a:t>który</a:t>
            </a:r>
            <a:r>
              <a:rPr lang="en-US" dirty="0">
                <a:ea typeface="+mn-lt"/>
                <a:cs typeface="+mn-lt"/>
              </a:rPr>
              <a:t> </a:t>
            </a:r>
            <a:r>
              <a:rPr lang="en-US" dirty="0" err="1">
                <a:ea typeface="+mn-lt"/>
                <a:cs typeface="+mn-lt"/>
              </a:rPr>
              <a:t>zjada</a:t>
            </a:r>
            <a:r>
              <a:rPr lang="en-US" dirty="0">
                <a:ea typeface="+mn-lt"/>
                <a:cs typeface="+mn-lt"/>
              </a:rPr>
              <a:t> </a:t>
            </a:r>
            <a:r>
              <a:rPr lang="en-US" dirty="0" err="1">
                <a:ea typeface="+mn-lt"/>
                <a:cs typeface="+mn-lt"/>
              </a:rPr>
              <a:t>nawet</a:t>
            </a:r>
            <a:r>
              <a:rPr lang="en-US" dirty="0">
                <a:ea typeface="+mn-lt"/>
                <a:cs typeface="+mn-lt"/>
              </a:rPr>
              <a:t> 1000 </a:t>
            </a:r>
            <a:r>
              <a:rPr lang="en-US" dirty="0" err="1">
                <a:ea typeface="+mn-lt"/>
                <a:cs typeface="+mn-lt"/>
              </a:rPr>
              <a:t>osób</a:t>
            </a:r>
            <a:r>
              <a:rPr lang="en-US" dirty="0">
                <a:ea typeface="+mn-lt"/>
                <a:cs typeface="+mn-lt"/>
              </a:rPr>
              <a:t>.</a:t>
            </a:r>
            <a:endParaRPr lang="en-US" b="1" dirty="0">
              <a:ea typeface="+mn-lt"/>
              <a:cs typeface="+mn-lt"/>
            </a:endParaRPr>
          </a:p>
        </p:txBody>
      </p:sp>
      <p:pic>
        <p:nvPicPr>
          <p:cNvPr id="6" name="Picture 5" descr="A picture containing person, ground, outdoor&#10;&#10;Description automatically generated">
            <a:extLst>
              <a:ext uri="{FF2B5EF4-FFF2-40B4-BE49-F238E27FC236}">
                <a16:creationId xmlns:a16="http://schemas.microsoft.com/office/drawing/2014/main" id="{68D97301-1E58-4E75-B7C3-742961E3A946}"/>
              </a:ext>
            </a:extLst>
          </p:cNvPr>
          <p:cNvPicPr>
            <a:picLocks noChangeAspect="1"/>
          </p:cNvPicPr>
          <p:nvPr/>
        </p:nvPicPr>
        <p:blipFill rotWithShape="1">
          <a:blip r:embed="rId2"/>
          <a:srcRect l="10137" r="21680" b="3"/>
          <a:stretch/>
        </p:blipFill>
        <p:spPr>
          <a:xfrm>
            <a:off x="8007803" y="2207135"/>
            <a:ext cx="2507118" cy="2445159"/>
          </a:xfrm>
          <a:prstGeom prst="rect">
            <a:avLst/>
          </a:prstGeom>
        </p:spPr>
      </p:pic>
    </p:spTree>
    <p:extLst>
      <p:ext uri="{BB962C8B-B14F-4D97-AF65-F5344CB8AC3E}">
        <p14:creationId xmlns:p14="http://schemas.microsoft.com/office/powerpoint/2010/main" val="2946701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73CCC70E-6252-4058-8E85-51DF0F3A1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6">
            <a:extLst>
              <a:ext uri="{FF2B5EF4-FFF2-40B4-BE49-F238E27FC236}">
                <a16:creationId xmlns:a16="http://schemas.microsoft.com/office/drawing/2014/main" id="{F1FB5FAA-D782-42D1-AD89-547EEDA4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D04B7774-03E3-49FF-A829-31383670D5AB}"/>
              </a:ext>
            </a:extLst>
          </p:cNvPr>
          <p:cNvSpPr>
            <a:spLocks noGrp="1"/>
          </p:cNvSpPr>
          <p:nvPr>
            <p:ph type="title"/>
          </p:nvPr>
        </p:nvSpPr>
        <p:spPr>
          <a:xfrm>
            <a:off x="777240" y="777240"/>
            <a:ext cx="5049402" cy="2493876"/>
          </a:xfrm>
        </p:spPr>
        <p:txBody>
          <a:bodyPr anchor="b">
            <a:normAutofit/>
          </a:bodyPr>
          <a:lstStyle/>
          <a:p>
            <a:r>
              <a:rPr lang="en-US" sz="4400" b="1"/>
              <a:t>Grecja (Korfu) </a:t>
            </a:r>
          </a:p>
          <a:p>
            <a:endParaRPr lang="en-US" sz="4400" dirty="0"/>
          </a:p>
        </p:txBody>
      </p:sp>
      <p:grpSp>
        <p:nvGrpSpPr>
          <p:cNvPr id="54" name="decorative circles">
            <a:extLst>
              <a:ext uri="{FF2B5EF4-FFF2-40B4-BE49-F238E27FC236}">
                <a16:creationId xmlns:a16="http://schemas.microsoft.com/office/drawing/2014/main" id="{62E8C167-63A5-4CE0-9A69-78DB5C4B02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8662" y="310026"/>
            <a:ext cx="1902995" cy="6016634"/>
            <a:chOff x="7098662" y="310026"/>
            <a:chExt cx="1902995" cy="6016634"/>
          </a:xfrm>
        </p:grpSpPr>
        <p:sp>
          <p:nvSpPr>
            <p:cNvPr id="60" name="Oval 59">
              <a:extLst>
                <a:ext uri="{FF2B5EF4-FFF2-40B4-BE49-F238E27FC236}">
                  <a16:creationId xmlns:a16="http://schemas.microsoft.com/office/drawing/2014/main" id="{DB6A4C0A-63B2-4D32-BE6A-C23B8AF12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08370" y="6020880"/>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8D3AA1D-8C4F-49BA-A51D-D8C12CE20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98662" y="578700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F5216FB-2D4C-4F9E-8681-457E815F0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08481" y="310026"/>
              <a:ext cx="226735" cy="22673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598F1AA-A9B9-413E-A071-BCC0FEF30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35216" y="735547"/>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3">
            <a:extLst>
              <a:ext uri="{FF2B5EF4-FFF2-40B4-BE49-F238E27FC236}">
                <a16:creationId xmlns:a16="http://schemas.microsoft.com/office/drawing/2014/main" id="{D5FAF36A-4977-4319-BE96-225447E35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310" y="284085"/>
            <a:ext cx="1571298" cy="157129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a:extLst>
              <a:ext uri="{FF2B5EF4-FFF2-40B4-BE49-F238E27FC236}">
                <a16:creationId xmlns:a16="http://schemas.microsoft.com/office/drawing/2014/main" id="{10F73627-8B15-4868-A6B2-3F08FA5CD5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3925" y="288883"/>
            <a:ext cx="1571299" cy="1571299"/>
          </a:xfrm>
          <a:prstGeom prst="rect">
            <a:avLst/>
          </a:prstGeom>
        </p:spPr>
      </p:pic>
      <p:sp>
        <p:nvSpPr>
          <p:cNvPr id="3" name="Content Placeholder 2">
            <a:extLst>
              <a:ext uri="{FF2B5EF4-FFF2-40B4-BE49-F238E27FC236}">
                <a16:creationId xmlns:a16="http://schemas.microsoft.com/office/drawing/2014/main" id="{8592B98B-E127-4BC6-B841-998F42C8165D}"/>
              </a:ext>
            </a:extLst>
          </p:cNvPr>
          <p:cNvSpPr>
            <a:spLocks noGrp="1"/>
          </p:cNvSpPr>
          <p:nvPr>
            <p:ph idx="1"/>
          </p:nvPr>
        </p:nvSpPr>
        <p:spPr>
          <a:xfrm>
            <a:off x="777240" y="3428999"/>
            <a:ext cx="5049402" cy="2747963"/>
          </a:xfrm>
        </p:spPr>
        <p:txBody>
          <a:bodyPr vert="horz" lIns="91440" tIns="45720" rIns="91440" bIns="45720" rtlCol="0" anchor="t">
            <a:normAutofit/>
          </a:bodyPr>
          <a:lstStyle/>
          <a:p>
            <a:pPr marL="0" indent="0">
              <a:buNone/>
            </a:pPr>
            <a:r>
              <a:rPr lang="en-US" sz="1800" dirty="0">
                <a:ea typeface="+mn-lt"/>
                <a:cs typeface="+mn-lt"/>
              </a:rPr>
              <a:t>W </a:t>
            </a:r>
            <a:r>
              <a:rPr lang="en-US" sz="1800">
                <a:ea typeface="+mn-lt"/>
                <a:cs typeface="+mn-lt"/>
              </a:rPr>
              <a:t>Grecji</a:t>
            </a:r>
            <a:r>
              <a:rPr lang="en-US" sz="1800" dirty="0">
                <a:ea typeface="+mn-lt"/>
                <a:cs typeface="+mn-lt"/>
              </a:rPr>
              <a:t> </a:t>
            </a:r>
            <a:r>
              <a:rPr lang="en-US" sz="1800">
                <a:ea typeface="+mn-lt"/>
                <a:cs typeface="+mn-lt"/>
              </a:rPr>
              <a:t>Wielkanoc</a:t>
            </a:r>
            <a:r>
              <a:rPr lang="en-US" sz="1800" dirty="0">
                <a:ea typeface="+mn-lt"/>
                <a:cs typeface="+mn-lt"/>
              </a:rPr>
              <a:t> jest </a:t>
            </a:r>
            <a:r>
              <a:rPr lang="en-US" sz="1800">
                <a:ea typeface="+mn-lt"/>
                <a:cs typeface="+mn-lt"/>
              </a:rPr>
              <a:t>obchodzona</a:t>
            </a:r>
            <a:r>
              <a:rPr lang="en-US" sz="1800" dirty="0">
                <a:ea typeface="+mn-lt"/>
                <a:cs typeface="+mn-lt"/>
              </a:rPr>
              <a:t> z </a:t>
            </a:r>
            <a:r>
              <a:rPr lang="en-US" sz="1800">
                <a:ea typeface="+mn-lt"/>
                <a:cs typeface="+mn-lt"/>
              </a:rPr>
              <a:t>dużym</a:t>
            </a:r>
            <a:r>
              <a:rPr lang="en-US" sz="1800" dirty="0">
                <a:ea typeface="+mn-lt"/>
                <a:cs typeface="+mn-lt"/>
              </a:rPr>
              <a:t> </a:t>
            </a:r>
            <a:r>
              <a:rPr lang="en-US" sz="1800">
                <a:ea typeface="+mn-lt"/>
                <a:cs typeface="+mn-lt"/>
              </a:rPr>
              <a:t>hukiem</a:t>
            </a:r>
            <a:r>
              <a:rPr lang="en-US" sz="1800" dirty="0">
                <a:ea typeface="+mn-lt"/>
                <a:cs typeface="+mn-lt"/>
              </a:rPr>
              <a:t>. Co </a:t>
            </a:r>
            <a:r>
              <a:rPr lang="en-US" sz="1800">
                <a:ea typeface="+mn-lt"/>
                <a:cs typeface="+mn-lt"/>
              </a:rPr>
              <a:t>roku</a:t>
            </a:r>
            <a:r>
              <a:rPr lang="en-US" sz="1800" dirty="0">
                <a:ea typeface="+mn-lt"/>
                <a:cs typeface="+mn-lt"/>
              </a:rPr>
              <a:t> w </a:t>
            </a:r>
            <a:r>
              <a:rPr lang="en-US" sz="1800">
                <a:ea typeface="+mn-lt"/>
                <a:cs typeface="+mn-lt"/>
              </a:rPr>
              <a:t>Wielką</a:t>
            </a:r>
            <a:r>
              <a:rPr lang="en-US" sz="1800" dirty="0">
                <a:ea typeface="+mn-lt"/>
                <a:cs typeface="+mn-lt"/>
              </a:rPr>
              <a:t> </a:t>
            </a:r>
            <a:r>
              <a:rPr lang="en-US" sz="1800">
                <a:ea typeface="+mn-lt"/>
                <a:cs typeface="+mn-lt"/>
              </a:rPr>
              <a:t>Sobotę</a:t>
            </a:r>
            <a:r>
              <a:rPr lang="en-US" sz="1800" dirty="0">
                <a:ea typeface="+mn-lt"/>
                <a:cs typeface="+mn-lt"/>
              </a:rPr>
              <a:t>, </a:t>
            </a:r>
            <a:r>
              <a:rPr lang="en-US" sz="1800">
                <a:ea typeface="+mn-lt"/>
                <a:cs typeface="+mn-lt"/>
              </a:rPr>
              <a:t>dzień</a:t>
            </a:r>
            <a:r>
              <a:rPr lang="en-US" sz="1800" dirty="0">
                <a:ea typeface="+mn-lt"/>
                <a:cs typeface="+mn-lt"/>
              </a:rPr>
              <a:t> </a:t>
            </a:r>
            <a:r>
              <a:rPr lang="en-US" sz="1800">
                <a:ea typeface="+mn-lt"/>
                <a:cs typeface="+mn-lt"/>
              </a:rPr>
              <a:t>zaczyna</a:t>
            </a:r>
            <a:r>
              <a:rPr lang="en-US" sz="1800" dirty="0">
                <a:ea typeface="+mn-lt"/>
                <a:cs typeface="+mn-lt"/>
              </a:rPr>
              <a:t> </a:t>
            </a:r>
            <a:r>
              <a:rPr lang="en-US" sz="1800">
                <a:ea typeface="+mn-lt"/>
                <a:cs typeface="+mn-lt"/>
              </a:rPr>
              <a:t>się</a:t>
            </a:r>
            <a:r>
              <a:rPr lang="en-US" sz="1800" dirty="0">
                <a:ea typeface="+mn-lt"/>
                <a:cs typeface="+mn-lt"/>
              </a:rPr>
              <a:t> od </a:t>
            </a:r>
            <a:r>
              <a:rPr lang="en-US" sz="1800">
                <a:ea typeface="+mn-lt"/>
                <a:cs typeface="+mn-lt"/>
              </a:rPr>
              <a:t>tradycyjnego</a:t>
            </a:r>
            <a:r>
              <a:rPr lang="en-US" sz="1800" dirty="0">
                <a:ea typeface="+mn-lt"/>
                <a:cs typeface="+mn-lt"/>
              </a:rPr>
              <a:t> „</a:t>
            </a:r>
            <a:r>
              <a:rPr lang="en-US" sz="1800">
                <a:ea typeface="+mn-lt"/>
                <a:cs typeface="+mn-lt"/>
              </a:rPr>
              <a:t>rzutu</a:t>
            </a:r>
            <a:r>
              <a:rPr lang="en-US" sz="1800" dirty="0">
                <a:ea typeface="+mn-lt"/>
                <a:cs typeface="+mn-lt"/>
              </a:rPr>
              <a:t> </a:t>
            </a:r>
            <a:r>
              <a:rPr lang="en-US" sz="1800">
                <a:ea typeface="+mn-lt"/>
                <a:cs typeface="+mn-lt"/>
              </a:rPr>
              <a:t>pulą</a:t>
            </a:r>
            <a:r>
              <a:rPr lang="en-US" sz="1800" dirty="0">
                <a:ea typeface="+mn-lt"/>
                <a:cs typeface="+mn-lt"/>
              </a:rPr>
              <a:t>”. Co to </a:t>
            </a:r>
            <a:r>
              <a:rPr lang="en-US" sz="1800">
                <a:ea typeface="+mn-lt"/>
                <a:cs typeface="+mn-lt"/>
              </a:rPr>
              <a:t>oznacza</a:t>
            </a:r>
            <a:r>
              <a:rPr lang="en-US" sz="1800" dirty="0">
                <a:ea typeface="+mn-lt"/>
                <a:cs typeface="+mn-lt"/>
              </a:rPr>
              <a:t>? </a:t>
            </a:r>
            <a:r>
              <a:rPr lang="en-US" sz="1800">
                <a:ea typeface="+mn-lt"/>
                <a:cs typeface="+mn-lt"/>
              </a:rPr>
              <a:t>Ludzie</a:t>
            </a:r>
            <a:r>
              <a:rPr lang="en-US" sz="1800" dirty="0">
                <a:ea typeface="+mn-lt"/>
                <a:cs typeface="+mn-lt"/>
              </a:rPr>
              <a:t> </a:t>
            </a:r>
            <a:r>
              <a:rPr lang="en-US" sz="1800">
                <a:ea typeface="+mn-lt"/>
                <a:cs typeface="+mn-lt"/>
              </a:rPr>
              <a:t>zrzucają</a:t>
            </a:r>
            <a:r>
              <a:rPr lang="en-US" sz="1800" dirty="0">
                <a:ea typeface="+mn-lt"/>
                <a:cs typeface="+mn-lt"/>
              </a:rPr>
              <a:t> z </a:t>
            </a:r>
            <a:r>
              <a:rPr lang="en-US" sz="1800">
                <a:ea typeface="+mn-lt"/>
                <a:cs typeface="+mn-lt"/>
              </a:rPr>
              <a:t>okien</a:t>
            </a:r>
            <a:r>
              <a:rPr lang="en-US" sz="1800" dirty="0">
                <a:ea typeface="+mn-lt"/>
                <a:cs typeface="+mn-lt"/>
              </a:rPr>
              <a:t> </a:t>
            </a:r>
            <a:r>
              <a:rPr lang="en-US" sz="1800">
                <a:ea typeface="+mn-lt"/>
                <a:cs typeface="+mn-lt"/>
              </a:rPr>
              <a:t>garnki</a:t>
            </a:r>
            <a:r>
              <a:rPr lang="en-US" sz="1800" dirty="0">
                <a:ea typeface="+mn-lt"/>
                <a:cs typeface="+mn-lt"/>
              </a:rPr>
              <a:t>, </a:t>
            </a:r>
            <a:r>
              <a:rPr lang="en-US" sz="1800">
                <a:ea typeface="+mn-lt"/>
                <a:cs typeface="+mn-lt"/>
              </a:rPr>
              <a:t>patelnie</a:t>
            </a:r>
            <a:r>
              <a:rPr lang="en-US" sz="1800" dirty="0">
                <a:ea typeface="+mn-lt"/>
                <a:cs typeface="+mn-lt"/>
              </a:rPr>
              <a:t> </a:t>
            </a:r>
            <a:r>
              <a:rPr lang="en-US" sz="1800">
                <a:ea typeface="+mn-lt"/>
                <a:cs typeface="+mn-lt"/>
              </a:rPr>
              <a:t>i</a:t>
            </a:r>
            <a:r>
              <a:rPr lang="en-US" sz="1800" dirty="0">
                <a:ea typeface="+mn-lt"/>
                <a:cs typeface="+mn-lt"/>
              </a:rPr>
              <a:t> </a:t>
            </a:r>
            <a:r>
              <a:rPr lang="en-US" sz="1800">
                <a:ea typeface="+mn-lt"/>
                <a:cs typeface="+mn-lt"/>
              </a:rPr>
              <a:t>inne</a:t>
            </a:r>
            <a:r>
              <a:rPr lang="en-US" sz="1800" dirty="0">
                <a:ea typeface="+mn-lt"/>
                <a:cs typeface="+mn-lt"/>
              </a:rPr>
              <a:t> </a:t>
            </a:r>
            <a:r>
              <a:rPr lang="en-US" sz="1800">
                <a:ea typeface="+mn-lt"/>
                <a:cs typeface="+mn-lt"/>
              </a:rPr>
              <a:t>wyroby</a:t>
            </a:r>
            <a:r>
              <a:rPr lang="en-US" sz="1800" dirty="0">
                <a:ea typeface="+mn-lt"/>
                <a:cs typeface="+mn-lt"/>
              </a:rPr>
              <a:t> </a:t>
            </a:r>
            <a:r>
              <a:rPr lang="en-US" sz="1800">
                <a:ea typeface="+mn-lt"/>
                <a:cs typeface="+mn-lt"/>
              </a:rPr>
              <a:t>garncarskie</a:t>
            </a:r>
            <a:r>
              <a:rPr lang="en-US" sz="1800" dirty="0">
                <a:ea typeface="+mn-lt"/>
                <a:cs typeface="+mn-lt"/>
              </a:rPr>
              <a:t>, </a:t>
            </a:r>
            <a:r>
              <a:rPr lang="en-US" sz="1800">
                <a:ea typeface="+mn-lt"/>
                <a:cs typeface="+mn-lt"/>
              </a:rPr>
              <a:t>rozbijając</a:t>
            </a:r>
            <a:r>
              <a:rPr lang="en-US" sz="1800" dirty="0">
                <a:ea typeface="+mn-lt"/>
                <a:cs typeface="+mn-lt"/>
              </a:rPr>
              <a:t> je </a:t>
            </a:r>
            <a:r>
              <a:rPr lang="en-US" sz="1800">
                <a:ea typeface="+mn-lt"/>
                <a:cs typeface="+mn-lt"/>
              </a:rPr>
              <a:t>na</a:t>
            </a:r>
            <a:r>
              <a:rPr lang="en-US" sz="1800" dirty="0">
                <a:ea typeface="+mn-lt"/>
                <a:cs typeface="+mn-lt"/>
              </a:rPr>
              <a:t> </a:t>
            </a:r>
            <a:r>
              <a:rPr lang="en-US" sz="1800">
                <a:ea typeface="+mn-lt"/>
                <a:cs typeface="+mn-lt"/>
              </a:rPr>
              <a:t>ulicy</a:t>
            </a:r>
            <a:endParaRPr lang="en-US" sz="1800" dirty="0">
              <a:ea typeface="+mn-lt"/>
              <a:cs typeface="+mn-lt"/>
            </a:endParaRPr>
          </a:p>
        </p:txBody>
      </p:sp>
      <p:sp>
        <p:nvSpPr>
          <p:cNvPr id="56" name="Oval 1">
            <a:extLst>
              <a:ext uri="{FF2B5EF4-FFF2-40B4-BE49-F238E27FC236}">
                <a16:creationId xmlns:a16="http://schemas.microsoft.com/office/drawing/2014/main" id="{1A1628C5-9F1A-4928-9F0F-1E7208BDB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2422" y="4357470"/>
            <a:ext cx="1996328" cy="199632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red, indoor, porcelain&#10;&#10;Description automatically generated">
            <a:extLst>
              <a:ext uri="{FF2B5EF4-FFF2-40B4-BE49-F238E27FC236}">
                <a16:creationId xmlns:a16="http://schemas.microsoft.com/office/drawing/2014/main" id="{28B795A8-6244-4069-8349-BCDA3DC988C7}"/>
              </a:ext>
            </a:extLst>
          </p:cNvPr>
          <p:cNvPicPr>
            <a:picLocks noChangeAspect="1"/>
          </p:cNvPicPr>
          <p:nvPr/>
        </p:nvPicPr>
        <p:blipFill rotWithShape="1">
          <a:blip r:embed="rId4"/>
          <a:srcRect l="15231" r="18021" b="3"/>
          <a:stretch/>
        </p:blipFill>
        <p:spPr>
          <a:xfrm>
            <a:off x="6600835" y="1889777"/>
            <a:ext cx="3643375" cy="3643375"/>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4" name="Picture 4" descr="A picture containing text, building&#10;&#10;Description automatically generated">
            <a:extLst>
              <a:ext uri="{FF2B5EF4-FFF2-40B4-BE49-F238E27FC236}">
                <a16:creationId xmlns:a16="http://schemas.microsoft.com/office/drawing/2014/main" id="{5E9109CE-A898-4920-AF28-F1ED978C3814}"/>
              </a:ext>
            </a:extLst>
          </p:cNvPr>
          <p:cNvPicPr>
            <a:picLocks noChangeAspect="1"/>
          </p:cNvPicPr>
          <p:nvPr/>
        </p:nvPicPr>
        <p:blipFill rotWithShape="1">
          <a:blip r:embed="rId5"/>
          <a:srcRect l="1553" r="26509" b="2"/>
          <a:stretch/>
        </p:blipFill>
        <p:spPr>
          <a:xfrm>
            <a:off x="9676394" y="433214"/>
            <a:ext cx="2255677" cy="2255677"/>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8" name="Graphic 70">
            <a:extLst>
              <a:ext uri="{FF2B5EF4-FFF2-40B4-BE49-F238E27FC236}">
                <a16:creationId xmlns:a16="http://schemas.microsoft.com/office/drawing/2014/main" id="{0ADE5363-037D-44CF-B47F-DBE86FBB19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47105" y="4357670"/>
            <a:ext cx="2006654" cy="1994075"/>
          </a:xfrm>
          <a:prstGeom prst="rect">
            <a:avLst/>
          </a:prstGeom>
        </p:spPr>
      </p:pic>
    </p:spTree>
    <p:extLst>
      <p:ext uri="{BB962C8B-B14F-4D97-AF65-F5344CB8AC3E}">
        <p14:creationId xmlns:p14="http://schemas.microsoft.com/office/powerpoint/2010/main" val="2378529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042704AF-9A56-422A-93E3-04DEC04C712C}"/>
              </a:ext>
            </a:extLst>
          </p:cNvPr>
          <p:cNvPicPr>
            <a:picLocks noChangeAspect="1"/>
          </p:cNvPicPr>
          <p:nvPr/>
        </p:nvPicPr>
        <p:blipFill rotWithShape="1">
          <a:blip r:embed="rId2">
            <a:alphaModFix amt="35000"/>
          </a:blip>
          <a:srcRect t="11395" r="-1" b="-1"/>
          <a:stretch/>
        </p:blipFill>
        <p:spPr>
          <a:xfrm>
            <a:off x="1525" y="10"/>
            <a:ext cx="12188951" cy="6857990"/>
          </a:xfrm>
          <a:prstGeom prst="rect">
            <a:avLst/>
          </a:prstGeom>
        </p:spPr>
      </p:pic>
      <p:grpSp>
        <p:nvGrpSpPr>
          <p:cNvPr id="2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24" name="Oval 30">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31">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2">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33">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34">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5">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36">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37">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3AAE29A-5BC6-455F-B02A-20E85E8E6808}"/>
              </a:ext>
            </a:extLst>
          </p:cNvPr>
          <p:cNvSpPr>
            <a:spLocks noGrp="1"/>
          </p:cNvSpPr>
          <p:nvPr>
            <p:ph type="title"/>
          </p:nvPr>
        </p:nvSpPr>
        <p:spPr>
          <a:xfrm>
            <a:off x="3327722" y="777240"/>
            <a:ext cx="5782804" cy="2493876"/>
          </a:xfrm>
        </p:spPr>
        <p:txBody>
          <a:bodyPr anchor="b">
            <a:normAutofit/>
          </a:bodyPr>
          <a:lstStyle/>
          <a:p>
            <a:pPr algn="ctr"/>
            <a:r>
              <a:rPr lang="en-US" sz="2100" b="1">
                <a:solidFill>
                  <a:srgbClr val="FFFFFF"/>
                </a:solidFill>
                <a:ea typeface="+mj-lt"/>
                <a:cs typeface="+mj-lt"/>
              </a:rPr>
              <a:t>Watykan – stolica wszystkich świąt chrześcijańskich</a:t>
            </a:r>
            <a:endParaRPr lang="en-US" sz="2100">
              <a:solidFill>
                <a:srgbClr val="FFFFFF"/>
              </a:solidFill>
              <a:ea typeface="+mj-lt"/>
              <a:cs typeface="+mj-lt"/>
            </a:endParaRPr>
          </a:p>
          <a:p>
            <a:pPr algn="ctr"/>
            <a:endParaRPr lang="en-US" sz="2100">
              <a:solidFill>
                <a:srgbClr val="FFFFFF"/>
              </a:solidFill>
            </a:endParaRPr>
          </a:p>
        </p:txBody>
      </p:sp>
      <p:sp>
        <p:nvSpPr>
          <p:cNvPr id="3" name="Content Placeholder 2">
            <a:extLst>
              <a:ext uri="{FF2B5EF4-FFF2-40B4-BE49-F238E27FC236}">
                <a16:creationId xmlns:a16="http://schemas.microsoft.com/office/drawing/2014/main" id="{831E5AD7-C76F-4F98-9892-6DDBEDAB68FC}"/>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buClr>
                <a:srgbClr val="487E56"/>
              </a:buClr>
            </a:pPr>
            <a:r>
              <a:rPr lang="en-US" sz="1800">
                <a:solidFill>
                  <a:srgbClr val="FFFFFF"/>
                </a:solidFill>
                <a:ea typeface="+mn-lt"/>
                <a:cs typeface="+mn-lt"/>
              </a:rPr>
              <a:t>Opisując Święta Wielkanocne nie sposób nie wymienić Watykanu, stolicy religii chrześcijańskiej. Święta zaczynają się w Wielki Czwartek od mszy Krzyża Świętego w Bazylice św. Piotra. Następnie w Wielki Piątek, papież upamiętnia Via Crucis (Drogę Krzyżową) w Koloseum: Wielki krzyż z płonącymi pochodniami oświetla niebo, a 14 stacji drogi krzyżowej jest opisane w kilku językach.</a:t>
            </a:r>
          </a:p>
        </p:txBody>
      </p:sp>
    </p:spTree>
    <p:extLst>
      <p:ext uri="{BB962C8B-B14F-4D97-AF65-F5344CB8AC3E}">
        <p14:creationId xmlns:p14="http://schemas.microsoft.com/office/powerpoint/2010/main" val="57802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descr="A picture containing outdoor, smoke, fire, steam&#10;&#10;Description automatically generated">
            <a:extLst>
              <a:ext uri="{FF2B5EF4-FFF2-40B4-BE49-F238E27FC236}">
                <a16:creationId xmlns:a16="http://schemas.microsoft.com/office/drawing/2014/main" id="{982D1324-C809-4108-944D-B06EFFE47E64}"/>
              </a:ext>
            </a:extLst>
          </p:cNvPr>
          <p:cNvPicPr>
            <a:picLocks noChangeAspect="1"/>
          </p:cNvPicPr>
          <p:nvPr/>
        </p:nvPicPr>
        <p:blipFill rotWithShape="1">
          <a:blip r:embed="rId2">
            <a:alphaModFix amt="35000"/>
          </a:blip>
          <a:srcRect t="24982" r="-1" b="-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E93AE1-DFB4-4EAA-A88B-3AA0CD748551}"/>
              </a:ext>
            </a:extLst>
          </p:cNvPr>
          <p:cNvSpPr>
            <a:spLocks noGrp="1"/>
          </p:cNvSpPr>
          <p:nvPr>
            <p:ph type="title"/>
          </p:nvPr>
        </p:nvSpPr>
        <p:spPr>
          <a:xfrm>
            <a:off x="3327722" y="777240"/>
            <a:ext cx="5782804" cy="2493876"/>
          </a:xfrm>
        </p:spPr>
        <p:txBody>
          <a:bodyPr anchor="b">
            <a:normAutofit/>
          </a:bodyPr>
          <a:lstStyle/>
          <a:p>
            <a:pPr algn="ctr"/>
            <a:r>
              <a:rPr lang="en-US" sz="4400" b="1">
                <a:solidFill>
                  <a:srgbClr val="FFFFFF"/>
                </a:solidFill>
              </a:rPr>
              <a:t>Florencja – wybuchowy wózek</a:t>
            </a:r>
            <a:endParaRPr lang="en-US" sz="4400">
              <a:solidFill>
                <a:srgbClr val="FFFFFF"/>
              </a:solidFill>
            </a:endParaRPr>
          </a:p>
          <a:p>
            <a:pPr algn="ctr"/>
            <a:endParaRPr lang="en-US" sz="4400">
              <a:solidFill>
                <a:srgbClr val="FFFFFF"/>
              </a:solidFill>
              <a:ea typeface="+mj-lt"/>
              <a:cs typeface="+mj-lt"/>
            </a:endParaRPr>
          </a:p>
        </p:txBody>
      </p:sp>
      <p:sp>
        <p:nvSpPr>
          <p:cNvPr id="3" name="Content Placeholder 2">
            <a:extLst>
              <a:ext uri="{FF2B5EF4-FFF2-40B4-BE49-F238E27FC236}">
                <a16:creationId xmlns:a16="http://schemas.microsoft.com/office/drawing/2014/main" id="{55F7419F-8300-4431-93EF-1F15A84DFA37}"/>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spcBef>
                <a:spcPct val="0"/>
              </a:spcBef>
            </a:pPr>
            <a:r>
              <a:rPr lang="en-US" sz="1800">
                <a:solidFill>
                  <a:srgbClr val="FFFFFF"/>
                </a:solidFill>
                <a:ea typeface="+mn-lt"/>
                <a:cs typeface="+mn-lt"/>
              </a:rPr>
              <a:t>Przenieśmy się o niecałe 300 km od Watykanu, gdzie mieszkańcy świętują Wielkanoc z prawdziwym rozmachem. Florentczycy posiadają 350-letnią Wielkanocną tradycję zwaną Scoppio del Carro, co w wolnym tłumaczeniu oznacza „eksplozja wózka”.</a:t>
            </a:r>
          </a:p>
          <a:p>
            <a:pPr algn="ctr">
              <a:spcBef>
                <a:spcPct val="0"/>
              </a:spcBef>
              <a:buClr>
                <a:srgbClr val="487E56"/>
              </a:buClr>
            </a:pPr>
            <a:endParaRPr lang="en-US" sz="1800">
              <a:solidFill>
                <a:srgbClr val="FFFFFF"/>
              </a:solidFill>
              <a:ea typeface="+mn-lt"/>
              <a:cs typeface="+mn-lt"/>
            </a:endParaRPr>
          </a:p>
          <a:p>
            <a:pPr algn="ctr">
              <a:buClr>
                <a:srgbClr val="487E56"/>
              </a:buClr>
            </a:pPr>
            <a:endParaRPr lang="en-US" sz="1800">
              <a:solidFill>
                <a:srgbClr val="FFFFFF"/>
              </a:solidFill>
              <a:cs typeface="Calibri"/>
            </a:endParaRPr>
          </a:p>
        </p:txBody>
      </p:sp>
    </p:spTree>
    <p:extLst>
      <p:ext uri="{BB962C8B-B14F-4D97-AF65-F5344CB8AC3E}">
        <p14:creationId xmlns:p14="http://schemas.microsoft.com/office/powerpoint/2010/main" val="7883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B4ECDFC-8958-4B83-B01F-58AEFB867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1D68778-F94A-4C5B-9118-3B992BB97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1BCF0BE6-3303-4561-8632-F5B0C670F35B}"/>
              </a:ext>
            </a:extLst>
          </p:cNvPr>
          <p:cNvSpPr>
            <a:spLocks noGrp="1"/>
          </p:cNvSpPr>
          <p:nvPr>
            <p:ph type="title"/>
          </p:nvPr>
        </p:nvSpPr>
        <p:spPr>
          <a:xfrm>
            <a:off x="777240" y="777240"/>
            <a:ext cx="4606280" cy="2493876"/>
          </a:xfrm>
        </p:spPr>
        <p:txBody>
          <a:bodyPr anchor="b">
            <a:normAutofit/>
          </a:bodyPr>
          <a:lstStyle/>
          <a:p>
            <a:r>
              <a:rPr lang="en-US" sz="4100" b="1"/>
              <a:t>Norwegia – ucieczka w kryminalne powieści</a:t>
            </a:r>
            <a:endParaRPr lang="en-US" sz="4100"/>
          </a:p>
          <a:p>
            <a:endParaRPr lang="en-US" sz="4100"/>
          </a:p>
        </p:txBody>
      </p:sp>
      <p:sp>
        <p:nvSpPr>
          <p:cNvPr id="3" name="Content Placeholder 2">
            <a:extLst>
              <a:ext uri="{FF2B5EF4-FFF2-40B4-BE49-F238E27FC236}">
                <a16:creationId xmlns:a16="http://schemas.microsoft.com/office/drawing/2014/main" id="{CE0213D6-BCBA-4DEA-9AA7-FC8A6FF7ADAC}"/>
              </a:ext>
            </a:extLst>
          </p:cNvPr>
          <p:cNvSpPr>
            <a:spLocks noGrp="1"/>
          </p:cNvSpPr>
          <p:nvPr>
            <p:ph idx="1"/>
          </p:nvPr>
        </p:nvSpPr>
        <p:spPr>
          <a:xfrm>
            <a:off x="777240" y="3428999"/>
            <a:ext cx="4606280" cy="2747963"/>
          </a:xfrm>
        </p:spPr>
        <p:txBody>
          <a:bodyPr vert="horz" lIns="91440" tIns="45720" rIns="91440" bIns="45720" rtlCol="0" anchor="t">
            <a:normAutofit/>
          </a:bodyPr>
          <a:lstStyle/>
          <a:p>
            <a:pPr marL="0" indent="0">
              <a:buNone/>
            </a:pPr>
            <a:r>
              <a:rPr lang="en-US" sz="1400">
                <a:ea typeface="+mn-lt"/>
                <a:cs typeface="+mn-lt"/>
              </a:rPr>
              <a:t>W Norwegii tradycją stało się czytanie kryminałów, które wydawcy wypuszczają ze specjalnymi oznaczeniami „wielkanocnych thrillerów”, znanymi jako Paaskekrimmen.</a:t>
            </a:r>
            <a:endParaRPr lang="en-US" sz="1400">
              <a:cs typeface="Calibri"/>
            </a:endParaRPr>
          </a:p>
          <a:p>
            <a:pPr marL="0" indent="0">
              <a:buClr>
                <a:srgbClr val="487E56"/>
              </a:buClr>
              <a:buNone/>
            </a:pPr>
            <a:r>
              <a:rPr lang="en-US" sz="1400">
                <a:ea typeface="+mn-lt"/>
                <a:cs typeface="+mn-lt"/>
              </a:rPr>
              <a:t>Wszystko zaczęło się w lutym 1923 roku, kiedy dwaj młodzi norwescy autorzy, Nordahl Grieg i Nils Lie, wpadli na pomysł: aby napisać chwytliwą powieść kryminalną i wypuścić reklamę książki w gazecie w niedzielę przed Wielkanocą. Reklamę zatytułowano tak samo jak książkę. „Pociąg Bergen został ograbiony w nocy” (oryginalna nazwa Bergenstoget plyndret i natt). Promocja była tak wiarygodna, że nikt nie odróżnił fikcji od prawdy, a książka stała się bestsellerem.</a:t>
            </a:r>
            <a:endParaRPr lang="en-US" sz="1400">
              <a:cs typeface="Calibri"/>
            </a:endParaRPr>
          </a:p>
          <a:p>
            <a:pPr>
              <a:buClr>
                <a:srgbClr val="487E56"/>
              </a:buClr>
            </a:pPr>
            <a:endParaRPr lang="en-US" sz="1400">
              <a:cs typeface="Calibri"/>
            </a:endParaRPr>
          </a:p>
        </p:txBody>
      </p:sp>
      <p:grpSp>
        <p:nvGrpSpPr>
          <p:cNvPr id="57" name="decorative circles">
            <a:extLst>
              <a:ext uri="{FF2B5EF4-FFF2-40B4-BE49-F238E27FC236}">
                <a16:creationId xmlns:a16="http://schemas.microsoft.com/office/drawing/2014/main" id="{B29252B9-8F48-4CC0-A640-09C8A8C24E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8627" y="289695"/>
            <a:ext cx="5461374" cy="5966848"/>
            <a:chOff x="6008627" y="289695"/>
            <a:chExt cx="5461374" cy="5966848"/>
          </a:xfrm>
        </p:grpSpPr>
        <p:sp>
          <p:nvSpPr>
            <p:cNvPr id="58" name="Oval 57">
              <a:extLst>
                <a:ext uri="{FF2B5EF4-FFF2-40B4-BE49-F238E27FC236}">
                  <a16:creationId xmlns:a16="http://schemas.microsoft.com/office/drawing/2014/main" id="{28548D73-0AE2-434D-B75C-77D24F5ED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3605" y="289695"/>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BC26AF4-B368-411A-BF70-74F07FA77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387281"/>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BE4EEE7-FD25-4B68-819D-487E4D78F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790102"/>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E52A4F8-9F27-4959-B733-FDA9FCA2E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03560" y="654708"/>
              <a:ext cx="466441" cy="4664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13DA742-C9EF-49AA-ADEB-553344930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8627" y="540766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8" descr="무료 이미지 : 축하, 식품, 봄, 색깔, 휴일, 화려한, 전통적인, 부활절 계란, 파스텔, 부활절 달걀 ...">
            <a:extLst>
              <a:ext uri="{FF2B5EF4-FFF2-40B4-BE49-F238E27FC236}">
                <a16:creationId xmlns:a16="http://schemas.microsoft.com/office/drawing/2014/main" id="{CBD1CC8D-47BD-43CB-9D29-1203A8E87FF9}"/>
              </a:ext>
            </a:extLst>
          </p:cNvPr>
          <p:cNvPicPr>
            <a:picLocks noChangeAspect="1"/>
          </p:cNvPicPr>
          <p:nvPr/>
        </p:nvPicPr>
        <p:blipFill rotWithShape="1">
          <a:blip r:embed="rId2"/>
          <a:srcRect l="24906" r="8344" b="1"/>
          <a:stretch/>
        </p:blipFill>
        <p:spPr>
          <a:xfrm>
            <a:off x="6306574" y="552339"/>
            <a:ext cx="5728174" cy="572817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Tree>
    <p:extLst>
      <p:ext uri="{BB962C8B-B14F-4D97-AF65-F5344CB8AC3E}">
        <p14:creationId xmlns:p14="http://schemas.microsoft.com/office/powerpoint/2010/main" val="147917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8183E0-58D3-4C7F-97F0-2494113B3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3D7220-9A41-4B89-8A05-2E854925E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pic>
        <p:nvPicPr>
          <p:cNvPr id="4" name="Picture 4">
            <a:extLst>
              <a:ext uri="{FF2B5EF4-FFF2-40B4-BE49-F238E27FC236}">
                <a16:creationId xmlns:a16="http://schemas.microsoft.com/office/drawing/2014/main" id="{D7A7CF31-5F5F-4F33-8E00-324EB25505EA}"/>
              </a:ext>
            </a:extLst>
          </p:cNvPr>
          <p:cNvPicPr>
            <a:picLocks noChangeAspect="1"/>
          </p:cNvPicPr>
          <p:nvPr/>
        </p:nvPicPr>
        <p:blipFill rotWithShape="1">
          <a:blip r:embed="rId2">
            <a:alphaModFix amt="35000"/>
          </a:blip>
          <a:srcRect t="9684" r="-1" b="3421"/>
          <a:stretch/>
        </p:blipFill>
        <p:spPr>
          <a:xfrm>
            <a:off x="1525" y="10"/>
            <a:ext cx="12188951" cy="6857990"/>
          </a:xfrm>
          <a:prstGeom prst="rect">
            <a:avLst/>
          </a:prstGeom>
        </p:spPr>
      </p:pic>
      <p:grpSp>
        <p:nvGrpSpPr>
          <p:cNvPr id="13" name="decorative circles">
            <a:extLst>
              <a:ext uri="{FF2B5EF4-FFF2-40B4-BE49-F238E27FC236}">
                <a16:creationId xmlns:a16="http://schemas.microsoft.com/office/drawing/2014/main" id="{C1F869AB-954B-4EAB-8260-60AE9C8D0C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73902316-BF90-4159-9FD2-6CFCCF7BE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0C14E3-3AAA-4BA8-93F9-856D0296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CE6F6B-297F-4766-8C04-0960E9960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AE5C63-0522-4DDF-B67A-5DA27188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95A54-2855-4B65-82E3-A9D306CBA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64F2D59-D40C-482F-BF5E-7FA622D97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CE1484-E528-418A-9339-8410B8F71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71ADFB-A135-4594-B9A3-481A91AE2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BEB9205-6B65-4A84-B7E4-E2E69DF4AFF3}"/>
              </a:ext>
            </a:extLst>
          </p:cNvPr>
          <p:cNvSpPr>
            <a:spLocks noGrp="1"/>
          </p:cNvSpPr>
          <p:nvPr>
            <p:ph type="title"/>
          </p:nvPr>
        </p:nvSpPr>
        <p:spPr>
          <a:xfrm>
            <a:off x="3327722" y="777240"/>
            <a:ext cx="5782804" cy="2493876"/>
          </a:xfrm>
        </p:spPr>
        <p:txBody>
          <a:bodyPr anchor="b">
            <a:normAutofit/>
          </a:bodyPr>
          <a:lstStyle/>
          <a:p>
            <a:pPr algn="ctr"/>
            <a:r>
              <a:rPr lang="en-US" sz="4400" b="1">
                <a:solidFill>
                  <a:srgbClr val="FFFFFF"/>
                </a:solidFill>
              </a:rPr>
              <a:t>Hiszpania (Verges) – taniec kościotrupów</a:t>
            </a:r>
            <a:endParaRPr lang="en-US" sz="4400">
              <a:solidFill>
                <a:srgbClr val="FFFFFF"/>
              </a:solidFill>
            </a:endParaRPr>
          </a:p>
          <a:p>
            <a:pPr algn="ctr"/>
            <a:endParaRPr lang="en-US" sz="4400">
              <a:solidFill>
                <a:srgbClr val="FFFFFF"/>
              </a:solidFill>
            </a:endParaRPr>
          </a:p>
        </p:txBody>
      </p:sp>
      <p:sp>
        <p:nvSpPr>
          <p:cNvPr id="3" name="Content Placeholder 2">
            <a:extLst>
              <a:ext uri="{FF2B5EF4-FFF2-40B4-BE49-F238E27FC236}">
                <a16:creationId xmlns:a16="http://schemas.microsoft.com/office/drawing/2014/main" id="{DEB12F97-2A64-4334-B083-392935BF702C}"/>
              </a:ext>
            </a:extLst>
          </p:cNvPr>
          <p:cNvSpPr>
            <a:spLocks noGrp="1"/>
          </p:cNvSpPr>
          <p:nvPr>
            <p:ph idx="1"/>
          </p:nvPr>
        </p:nvSpPr>
        <p:spPr>
          <a:xfrm>
            <a:off x="3327722" y="3429000"/>
            <a:ext cx="5782804" cy="2333562"/>
          </a:xfrm>
        </p:spPr>
        <p:txBody>
          <a:bodyPr vert="horz" lIns="91440" tIns="45720" rIns="91440" bIns="45720" rtlCol="0" anchor="t">
            <a:normAutofit/>
          </a:bodyPr>
          <a:lstStyle/>
          <a:p>
            <a:pPr algn="ctr"/>
            <a:r>
              <a:rPr lang="en-US" sz="1100" dirty="0">
                <a:solidFill>
                  <a:srgbClr val="FFFFFF"/>
                </a:solidFill>
                <a:ea typeface="+mn-lt"/>
                <a:cs typeface="+mn-lt"/>
              </a:rPr>
              <a:t>Nie </a:t>
            </a:r>
            <a:r>
              <a:rPr lang="en-US" sz="1100" dirty="0" err="1">
                <a:solidFill>
                  <a:srgbClr val="FFFFFF"/>
                </a:solidFill>
                <a:ea typeface="+mn-lt"/>
                <a:cs typeface="+mn-lt"/>
              </a:rPr>
              <a:t>tylko</a:t>
            </a:r>
            <a:r>
              <a:rPr lang="en-US" sz="1100" dirty="0">
                <a:solidFill>
                  <a:srgbClr val="FFFFFF"/>
                </a:solidFill>
                <a:ea typeface="+mn-lt"/>
                <a:cs typeface="+mn-lt"/>
              </a:rPr>
              <a:t> </a:t>
            </a:r>
            <a:r>
              <a:rPr lang="en-US" sz="1100" dirty="0" err="1">
                <a:solidFill>
                  <a:srgbClr val="FFFFFF"/>
                </a:solidFill>
                <a:ea typeface="+mn-lt"/>
                <a:cs typeface="+mn-lt"/>
              </a:rPr>
              <a:t>kraje</a:t>
            </a:r>
            <a:r>
              <a:rPr lang="en-US" sz="1100" dirty="0">
                <a:solidFill>
                  <a:srgbClr val="FFFFFF"/>
                </a:solidFill>
                <a:ea typeface="+mn-lt"/>
                <a:cs typeface="+mn-lt"/>
              </a:rPr>
              <a:t> </a:t>
            </a:r>
            <a:r>
              <a:rPr lang="en-US" sz="1100" dirty="0" err="1">
                <a:solidFill>
                  <a:srgbClr val="FFFFFF"/>
                </a:solidFill>
                <a:ea typeface="+mn-lt"/>
                <a:cs typeface="+mn-lt"/>
              </a:rPr>
              <a:t>Północy</a:t>
            </a:r>
            <a:r>
              <a:rPr lang="en-US" sz="1100" dirty="0">
                <a:solidFill>
                  <a:srgbClr val="FFFFFF"/>
                </a:solidFill>
                <a:ea typeface="+mn-lt"/>
                <a:cs typeface="+mn-lt"/>
              </a:rPr>
              <a:t>, </a:t>
            </a:r>
            <a:r>
              <a:rPr lang="en-US" sz="1100" dirty="0" err="1">
                <a:solidFill>
                  <a:srgbClr val="FFFFFF"/>
                </a:solidFill>
                <a:ea typeface="+mn-lt"/>
                <a:cs typeface="+mn-lt"/>
              </a:rPr>
              <a:t>posiadają</a:t>
            </a:r>
            <a:r>
              <a:rPr lang="en-US" sz="1100" dirty="0">
                <a:solidFill>
                  <a:srgbClr val="FFFFFF"/>
                </a:solidFill>
                <a:ea typeface="+mn-lt"/>
                <a:cs typeface="+mn-lt"/>
              </a:rPr>
              <a:t> </a:t>
            </a:r>
            <a:r>
              <a:rPr lang="en-US" sz="1100" dirty="0" err="1">
                <a:solidFill>
                  <a:srgbClr val="FFFFFF"/>
                </a:solidFill>
                <a:ea typeface="+mn-lt"/>
                <a:cs typeface="+mn-lt"/>
              </a:rPr>
              <a:t>mroczne</a:t>
            </a:r>
            <a:r>
              <a:rPr lang="en-US" sz="1100" dirty="0">
                <a:solidFill>
                  <a:srgbClr val="FFFFFF"/>
                </a:solidFill>
                <a:ea typeface="+mn-lt"/>
                <a:cs typeface="+mn-lt"/>
              </a:rPr>
              <a:t> </a:t>
            </a:r>
            <a:r>
              <a:rPr lang="en-US" sz="1100" dirty="0" err="1">
                <a:solidFill>
                  <a:srgbClr val="FFFFFF"/>
                </a:solidFill>
                <a:ea typeface="+mn-lt"/>
                <a:cs typeface="+mn-lt"/>
              </a:rPr>
              <a:t>tradycje</a:t>
            </a:r>
            <a:r>
              <a:rPr lang="en-US" sz="1100" dirty="0">
                <a:solidFill>
                  <a:srgbClr val="FFFFFF"/>
                </a:solidFill>
                <a:ea typeface="+mn-lt"/>
                <a:cs typeface="+mn-lt"/>
              </a:rPr>
              <a:t>. W </a:t>
            </a:r>
            <a:r>
              <a:rPr lang="en-US" sz="1100" dirty="0" err="1">
                <a:solidFill>
                  <a:srgbClr val="FFFFFF"/>
                </a:solidFill>
                <a:ea typeface="+mn-lt"/>
                <a:cs typeface="+mn-lt"/>
              </a:rPr>
              <a:t>katalońskim</a:t>
            </a:r>
            <a:r>
              <a:rPr lang="en-US" sz="1100" dirty="0">
                <a:solidFill>
                  <a:srgbClr val="FFFFFF"/>
                </a:solidFill>
                <a:ea typeface="+mn-lt"/>
                <a:cs typeface="+mn-lt"/>
              </a:rPr>
              <a:t> </a:t>
            </a:r>
            <a:r>
              <a:rPr lang="en-US" sz="1100" dirty="0" err="1">
                <a:solidFill>
                  <a:srgbClr val="FFFFFF"/>
                </a:solidFill>
                <a:ea typeface="+mn-lt"/>
                <a:cs typeface="+mn-lt"/>
              </a:rPr>
              <a:t>mieście</a:t>
            </a:r>
            <a:r>
              <a:rPr lang="en-US" sz="1100" dirty="0">
                <a:solidFill>
                  <a:srgbClr val="FFFFFF"/>
                </a:solidFill>
                <a:ea typeface="+mn-lt"/>
                <a:cs typeface="+mn-lt"/>
              </a:rPr>
              <a:t> Verges (Girona) co </a:t>
            </a:r>
            <a:r>
              <a:rPr lang="en-US" sz="1100" dirty="0" err="1">
                <a:solidFill>
                  <a:srgbClr val="FFFFFF"/>
                </a:solidFill>
                <a:ea typeface="+mn-lt"/>
                <a:cs typeface="+mn-lt"/>
              </a:rPr>
              <a:t>roku</a:t>
            </a:r>
            <a:r>
              <a:rPr lang="en-US" sz="1100" dirty="0">
                <a:solidFill>
                  <a:srgbClr val="FFFFFF"/>
                </a:solidFill>
                <a:ea typeface="+mn-lt"/>
                <a:cs typeface="+mn-lt"/>
              </a:rPr>
              <a:t> w Wielki </a:t>
            </a:r>
            <a:r>
              <a:rPr lang="en-US" sz="1100" dirty="0" err="1">
                <a:solidFill>
                  <a:srgbClr val="FFFFFF"/>
                </a:solidFill>
                <a:ea typeface="+mn-lt"/>
                <a:cs typeface="+mn-lt"/>
              </a:rPr>
              <a:t>Czwartek</a:t>
            </a:r>
            <a:r>
              <a:rPr lang="en-US" sz="1100" dirty="0">
                <a:solidFill>
                  <a:srgbClr val="FFFFFF"/>
                </a:solidFill>
                <a:ea typeface="+mn-lt"/>
                <a:cs typeface="+mn-lt"/>
              </a:rPr>
              <a:t> </a:t>
            </a:r>
            <a:r>
              <a:rPr lang="en-US" sz="1100" dirty="0" err="1">
                <a:solidFill>
                  <a:srgbClr val="FFFFFF"/>
                </a:solidFill>
                <a:ea typeface="+mn-lt"/>
                <a:cs typeface="+mn-lt"/>
              </a:rPr>
              <a:t>odbywa</a:t>
            </a:r>
            <a:r>
              <a:rPr lang="en-US" sz="1100" dirty="0">
                <a:solidFill>
                  <a:srgbClr val="FFFFFF"/>
                </a:solidFill>
                <a:ea typeface="+mn-lt"/>
                <a:cs typeface="+mn-lt"/>
              </a:rPr>
              <a:t> </a:t>
            </a:r>
            <a:r>
              <a:rPr lang="en-US" sz="1100" dirty="0" err="1">
                <a:solidFill>
                  <a:srgbClr val="FFFFFF"/>
                </a:solidFill>
                <a:ea typeface="+mn-lt"/>
                <a:cs typeface="+mn-lt"/>
              </a:rPr>
              <a:t>się</a:t>
            </a:r>
            <a:r>
              <a:rPr lang="en-US" sz="1100" dirty="0">
                <a:solidFill>
                  <a:srgbClr val="FFFFFF"/>
                </a:solidFill>
                <a:ea typeface="+mn-lt"/>
                <a:cs typeface="+mn-lt"/>
              </a:rPr>
              <a:t> </a:t>
            </a:r>
            <a:r>
              <a:rPr lang="en-US" sz="1100" dirty="0" err="1">
                <a:solidFill>
                  <a:srgbClr val="FFFFFF"/>
                </a:solidFill>
                <a:ea typeface="+mn-lt"/>
                <a:cs typeface="+mn-lt"/>
              </a:rPr>
              <a:t>tradycyjny</a:t>
            </a:r>
            <a:r>
              <a:rPr lang="en-US" sz="1100" dirty="0">
                <a:solidFill>
                  <a:srgbClr val="FFFFFF"/>
                </a:solidFill>
                <a:ea typeface="+mn-lt"/>
                <a:cs typeface="+mn-lt"/>
              </a:rPr>
              <a:t> </a:t>
            </a:r>
            <a:r>
              <a:rPr lang="en-US" sz="1100" dirty="0" err="1">
                <a:solidFill>
                  <a:srgbClr val="FFFFFF"/>
                </a:solidFill>
                <a:ea typeface="+mn-lt"/>
                <a:cs typeface="+mn-lt"/>
              </a:rPr>
              <a:t>taniec</a:t>
            </a:r>
            <a:r>
              <a:rPr lang="en-US" sz="1100" dirty="0">
                <a:solidFill>
                  <a:srgbClr val="FFFFFF"/>
                </a:solidFill>
                <a:ea typeface="+mn-lt"/>
                <a:cs typeface="+mn-lt"/>
              </a:rPr>
              <a:t> </a:t>
            </a:r>
            <a:r>
              <a:rPr lang="en-US" sz="1100" dirty="0" err="1">
                <a:solidFill>
                  <a:srgbClr val="FFFFFF"/>
                </a:solidFill>
                <a:ea typeface="+mn-lt"/>
                <a:cs typeface="+mn-lt"/>
              </a:rPr>
              <a:t>śmierci</a:t>
            </a:r>
            <a:r>
              <a:rPr lang="en-US" sz="1100" dirty="0">
                <a:solidFill>
                  <a:srgbClr val="FFFFFF"/>
                </a:solidFill>
                <a:ea typeface="+mn-lt"/>
                <a:cs typeface="+mn-lt"/>
              </a:rPr>
              <a:t> „</a:t>
            </a:r>
            <a:r>
              <a:rPr lang="en-US" sz="1100" dirty="0" err="1">
                <a:solidFill>
                  <a:srgbClr val="FFFFFF"/>
                </a:solidFill>
                <a:ea typeface="+mn-lt"/>
                <a:cs typeface="+mn-lt"/>
              </a:rPr>
              <a:t>dansa</a:t>
            </a:r>
            <a:r>
              <a:rPr lang="en-US" sz="1100" dirty="0">
                <a:solidFill>
                  <a:srgbClr val="FFFFFF"/>
                </a:solidFill>
                <a:ea typeface="+mn-lt"/>
                <a:cs typeface="+mn-lt"/>
              </a:rPr>
              <a:t> de la mort”</a:t>
            </a:r>
            <a:endParaRPr lang="en-US" sz="1100" dirty="0">
              <a:solidFill>
                <a:srgbClr val="FFFFFF"/>
              </a:solidFill>
              <a:cs typeface="Calibri"/>
            </a:endParaRPr>
          </a:p>
          <a:p>
            <a:pPr algn="ctr">
              <a:buClr>
                <a:srgbClr val="487E56"/>
              </a:buClr>
            </a:pPr>
            <a:r>
              <a:rPr lang="en-US" sz="1100" dirty="0">
                <a:solidFill>
                  <a:srgbClr val="FFFFFF"/>
                </a:solidFill>
                <a:ea typeface="+mn-lt"/>
                <a:cs typeface="+mn-lt"/>
              </a:rPr>
              <a:t>Aby odtworzyć sceny z Pasji, wszyscy ubierają się w kostiumy szkieletów i paradują ulicami. Procesja kończy się Makabrycznym tańcem, który rozpoczyna się o północy i trwa do rana. Taniec ma kojarzyć się z „czarną śmiercią” w XIV wieku, która pochłonęła aż 30-60% ludności ówczesnej Europy. Przyczyną śmierci tak wielu Europejczyków była dżuma, która przybyła ze środkowej Azji poprzez jedwabny szlak. Mówi się, że skala zarazy była tak duża, że potrzeba było 150 lat, by wrócić do stanu liczebnego sprzed epidemii. Taniec ukazuje upływ czasu i nieuchronność śmierci, która przychodzi do wszystkich żywych istot.</a:t>
            </a:r>
            <a:endParaRPr lang="en-US" sz="1100" dirty="0">
              <a:solidFill>
                <a:srgbClr val="FFFFFF"/>
              </a:solidFill>
            </a:endParaRPr>
          </a:p>
          <a:p>
            <a:pPr algn="ctr">
              <a:buClr>
                <a:srgbClr val="487E56"/>
              </a:buClr>
            </a:pPr>
            <a:endParaRPr lang="en-US" sz="1100" dirty="0">
              <a:solidFill>
                <a:srgbClr val="FFFFFF"/>
              </a:solidFill>
              <a:cs typeface="Calibri"/>
            </a:endParaRPr>
          </a:p>
        </p:txBody>
      </p:sp>
    </p:spTree>
    <p:extLst>
      <p:ext uri="{BB962C8B-B14F-4D97-AF65-F5344CB8AC3E}">
        <p14:creationId xmlns:p14="http://schemas.microsoft.com/office/powerpoint/2010/main" val="3161996670"/>
      </p:ext>
    </p:extLst>
  </p:cSld>
  <p:clrMapOvr>
    <a:masterClrMapping/>
  </p:clrMapOvr>
</p:sld>
</file>

<file path=ppt/theme/theme1.xml><?xml version="1.0" encoding="utf-8"?>
<a:theme xmlns:a="http://schemas.openxmlformats.org/drawingml/2006/main" name="ConfettiVTI">
  <a:themeElements>
    <a:clrScheme name="AnalogousFromRegularSeedRightStep">
      <a:dk1>
        <a:srgbClr val="000000"/>
      </a:dk1>
      <a:lt1>
        <a:srgbClr val="FFFFFF"/>
      </a:lt1>
      <a:dk2>
        <a:srgbClr val="223C29"/>
      </a:dk2>
      <a:lt2>
        <a:srgbClr val="E2E8E7"/>
      </a:lt2>
      <a:accent1>
        <a:srgbClr val="E72946"/>
      </a:accent1>
      <a:accent2>
        <a:srgbClr val="D54917"/>
      </a:accent2>
      <a:accent3>
        <a:srgbClr val="D29A25"/>
      </a:accent3>
      <a:accent4>
        <a:srgbClr val="9DAC13"/>
      </a:accent4>
      <a:accent5>
        <a:srgbClr val="69B620"/>
      </a:accent5>
      <a:accent6>
        <a:srgbClr val="20BB14"/>
      </a:accent6>
      <a:hlink>
        <a:srgbClr val="309283"/>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ConfettiVTI</vt:lpstr>
      <vt:lpstr> Zwyczaje wielkanocne w Polsce i na świecie</vt:lpstr>
      <vt:lpstr>Krótko o Świętach Wielkanocnych </vt:lpstr>
      <vt:lpstr>Święta Wielkanocne na świecie </vt:lpstr>
      <vt:lpstr>Francja (Haux) – gigantyczny omlet dla całego miasta</vt:lpstr>
      <vt:lpstr>Grecja (Korfu)  </vt:lpstr>
      <vt:lpstr>Watykan – stolica wszystkich świąt chrześcijańskich </vt:lpstr>
      <vt:lpstr>Florencja – wybuchowy wózek </vt:lpstr>
      <vt:lpstr>Norwegia – ucieczka w kryminalne powieści </vt:lpstr>
      <vt:lpstr>Hiszpania (Verges) – taniec kościotrupów </vt:lpstr>
      <vt:lpstr>Gwatemala – kolorowe dywany z kwiatów </vt:lpstr>
      <vt:lpstr>Australia </vt:lpstr>
      <vt:lpstr>ŚWIĘTA Wielkanocne w Polsce</vt:lpstr>
      <vt:lpstr>Niedziela Palmowa </vt:lpstr>
      <vt:lpstr>palenie Judasza </vt:lpstr>
      <vt:lpstr>misteria męki Pańskiej </vt:lpstr>
      <vt:lpstr>Pisanki </vt:lpstr>
      <vt:lpstr>dziady śmigustne </vt:lpstr>
      <vt:lpstr>kawalkada wielkanocna </vt:lpstr>
      <vt:lpstr>Rękawka </vt:lpstr>
      <vt:lpstr>Opracował Kacper Sokólski 8b Szkoła podstawowa nr 3 w Świebodzinie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171</cp:revision>
  <dcterms:created xsi:type="dcterms:W3CDTF">2021-03-25T16:42:02Z</dcterms:created>
  <dcterms:modified xsi:type="dcterms:W3CDTF">2021-03-26T07:04:58Z</dcterms:modified>
</cp:coreProperties>
</file>