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DC2265-6A07-447B-BFC4-D5699FEFE09B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46FFDC-9A83-4B1A-A3DB-4B571C1E509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l.wikipedia.org/wiki/Ewangelia_Marka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si%C4%99ga_Izajasza" TargetMode="External"/><Relationship Id="rId2" Type="http://schemas.openxmlformats.org/officeDocument/2006/relationships/hyperlink" Target="https://pl.wikipedia.org/wiki/Izajasz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Harcerze" TargetMode="External"/><Relationship Id="rId3" Type="http://schemas.openxmlformats.org/officeDocument/2006/relationships/hyperlink" Target="https://pl.wikipedia.org/wiki/Jezus_Chrystus" TargetMode="External"/><Relationship Id="rId7" Type="http://schemas.openxmlformats.org/officeDocument/2006/relationships/hyperlink" Target="https://pl.wikipedia.org/wiki/Ministrant" TargetMode="External"/><Relationship Id="rId2" Type="http://schemas.openxmlformats.org/officeDocument/2006/relationships/hyperlink" Target="https://pl.wikipedia.org/wiki/Ko%C5%9Bci%C3%B3%C5%82_%C5%82aci%C5%84ski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Gr%C3%B3b_Pa%C5%84ski" TargetMode="External"/><Relationship Id="rId11" Type="http://schemas.openxmlformats.org/officeDocument/2006/relationships/image" Target="../media/image9.jpg"/><Relationship Id="rId5" Type="http://schemas.openxmlformats.org/officeDocument/2006/relationships/hyperlink" Target="https://pl.wikipedia.org/wiki/Eucharystia_(sakrament)" TargetMode="External"/><Relationship Id="rId10" Type="http://schemas.openxmlformats.org/officeDocument/2006/relationships/hyperlink" Target="https://pl.wikipedia.org/wiki/Wielka_Sobota#cite_note-1" TargetMode="External"/><Relationship Id="rId4" Type="http://schemas.openxmlformats.org/officeDocument/2006/relationships/hyperlink" Target="https://pl.wikipedia.org/wiki/Katolicyzm" TargetMode="External"/><Relationship Id="rId9" Type="http://schemas.openxmlformats.org/officeDocument/2006/relationships/hyperlink" Target="https://pl.wikipedia.org/wiki/Stra%C5%BCa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Wielkanoc#cite_note-CITEREFCantalamessa1998112-115-3" TargetMode="External"/><Relationship Id="rId3" Type="http://schemas.openxmlformats.org/officeDocument/2006/relationships/hyperlink" Target="https://pl.wikipedia.org/wiki/Dialekt_mazowiecki" TargetMode="External"/><Relationship Id="rId7" Type="http://schemas.openxmlformats.org/officeDocument/2006/relationships/hyperlink" Target="https://pl.wikipedia.org/wiki/Zmartwychwstanie_Jezusa" TargetMode="External"/><Relationship Id="rId2" Type="http://schemas.openxmlformats.org/officeDocument/2006/relationships/hyperlink" Target="https://pl.wikipedia.org/wiki/Prawos%C5%82awi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Misterium_paschalne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s://pl.wikipedia.org/wiki/Chrze%C5%9Bcija%C5%84stwo" TargetMode="External"/><Relationship Id="rId10" Type="http://schemas.openxmlformats.org/officeDocument/2006/relationships/hyperlink" Target="https://pl.wikipedia.org/wiki/Nicejskie_wyznanie_wiary" TargetMode="External"/><Relationship Id="rId4" Type="http://schemas.openxmlformats.org/officeDocument/2006/relationships/hyperlink" Target="https://pl.wikipedia.org/wiki/%C5%9Awi%C4%99to" TargetMode="External"/><Relationship Id="rId9" Type="http://schemas.openxmlformats.org/officeDocument/2006/relationships/hyperlink" Target="https://pl.wikipedia.org/wiki/Ko%C5%9Bci%C3%B3%C5%82_(teologia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C00000"/>
                </a:solidFill>
              </a:rPr>
              <a:t>Zwyczaje świąt wielkanocnych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mtClean="0"/>
              <a:t>Karol karbownik </a:t>
            </a:r>
          </a:p>
          <a:p>
            <a:r>
              <a:rPr lang="pl-PL" smtClean="0"/>
              <a:t>4.2.2021r.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20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0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pl-PL" sz="2800" b="0" dirty="0" smtClean="0">
                <a:solidFill>
                  <a:srgbClr val="C00000"/>
                </a:solidFill>
                <a:latin typeface="Linux Libertine"/>
              </a:rPr>
              <a:t>Wielki </a:t>
            </a:r>
            <a:r>
              <a:rPr lang="pl-PL" sz="2800" b="0" dirty="0">
                <a:solidFill>
                  <a:srgbClr val="C00000"/>
                </a:solidFill>
                <a:latin typeface="Linux Libertine"/>
              </a:rPr>
              <a:t>Poniedziałek</a:t>
            </a:r>
            <a:r>
              <a:rPr lang="pl-PL" b="0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pl-PL" b="0" dirty="0">
                <a:solidFill>
                  <a:srgbClr val="000000"/>
                </a:solidFill>
                <a:latin typeface="Linux Libertine"/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dirty="0"/>
              <a:t>Według </a:t>
            </a:r>
            <a:r>
              <a:rPr lang="pl-PL" sz="1800" dirty="0">
                <a:hlinkClick r:id="rId2" tooltip="Ewangelia Marka"/>
              </a:rPr>
              <a:t>Ewangelii Marka</a:t>
            </a:r>
            <a:r>
              <a:rPr lang="pl-PL" sz="1800" dirty="0"/>
              <a:t> Jezus w tym dniu wszedł do świątyni i zaczął wypędzać sprzedających w niej kupców, sprowadzając na siebie gniew </a:t>
            </a:r>
            <a:r>
              <a:rPr lang="pl-PL" sz="1800" dirty="0" smtClean="0"/>
              <a:t>kapłanów.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4" y="1844824"/>
            <a:ext cx="3713002" cy="2628305"/>
          </a:xfrm>
        </p:spPr>
      </p:pic>
    </p:spTree>
    <p:extLst>
      <p:ext uri="{BB962C8B-B14F-4D97-AF65-F5344CB8AC3E}">
        <p14:creationId xmlns:p14="http://schemas.microsoft.com/office/powerpoint/2010/main" val="261874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dirty="0">
                <a:solidFill>
                  <a:srgbClr val="C00000"/>
                </a:solidFill>
              </a:rPr>
              <a:t>Wielki Wtorek</a:t>
            </a:r>
            <a:r>
              <a:rPr lang="pl-PL" b="0" dirty="0"/>
              <a:t/>
            </a:r>
            <a:br>
              <a:rPr lang="pl-PL" b="0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Pierwsze czytanie przekazuje proroctwo proroka </a:t>
            </a:r>
            <a:r>
              <a:rPr lang="pl-PL" sz="1800" dirty="0">
                <a:hlinkClick r:id="rId2" tooltip="Izajasz"/>
              </a:rPr>
              <a:t>Izajasza</a:t>
            </a:r>
            <a:r>
              <a:rPr lang="pl-PL" sz="1800" dirty="0"/>
              <a:t> o Bożym zbawieniu docierającym aż do krańców ziemi (</a:t>
            </a:r>
            <a:r>
              <a:rPr lang="pl-PL" sz="1800" dirty="0">
                <a:hlinkClick r:id="rId3" tooltip="Księga Izajasza"/>
              </a:rPr>
              <a:t>Iz</a:t>
            </a:r>
            <a:r>
              <a:rPr lang="pl-PL" sz="1800" dirty="0"/>
              <a:t> 49, 1-6)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844565" cy="2173015"/>
          </a:xfrm>
        </p:spPr>
      </p:pic>
    </p:spTree>
    <p:extLst>
      <p:ext uri="{BB962C8B-B14F-4D97-AF65-F5344CB8AC3E}">
        <p14:creationId xmlns:p14="http://schemas.microsoft.com/office/powerpoint/2010/main" val="154821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C00000"/>
                </a:solidFill>
              </a:rPr>
              <a:t>wielki środa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 </a:t>
            </a:r>
            <a:r>
              <a:rPr lang="pl-PL" b="1" dirty="0"/>
              <a:t>Wielką</a:t>
            </a:r>
            <a:r>
              <a:rPr lang="pl-PL" dirty="0"/>
              <a:t> Środę był </a:t>
            </a:r>
            <a:r>
              <a:rPr lang="pl-PL" b="1" dirty="0"/>
              <a:t>zwyczaj</a:t>
            </a:r>
            <a:r>
              <a:rPr lang="pl-PL" dirty="0"/>
              <a:t> święcenia pól, aby były obfite plony. Gospodarze czynili to poświęconą w ubiegłym roku wodą. Liturgia </a:t>
            </a:r>
            <a:r>
              <a:rPr lang="pl-PL" b="1" dirty="0"/>
              <a:t>Wielkiej Środy</a:t>
            </a:r>
            <a:r>
              <a:rPr lang="pl-PL" dirty="0"/>
              <a:t> koncentruje się wokół postaci Judasza. Więc nie powinno dziwić, że w minionych wiekach </a:t>
            </a:r>
            <a:r>
              <a:rPr lang="pl-PL" b="1" dirty="0"/>
              <a:t>Wielka Środa</a:t>
            </a:r>
            <a:r>
              <a:rPr lang="pl-PL" dirty="0"/>
              <a:t> była też czasem rozprawienia się z Judaszem.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3131752" cy="2814613"/>
          </a:xfrm>
        </p:spPr>
      </p:pic>
    </p:spTree>
    <p:extLst>
      <p:ext uri="{BB962C8B-B14F-4D97-AF65-F5344CB8AC3E}">
        <p14:creationId xmlns:p14="http://schemas.microsoft.com/office/powerpoint/2010/main" val="4095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C00000"/>
                </a:solidFill>
              </a:rPr>
              <a:t>Wielki Czwartek</a:t>
            </a:r>
            <a:endParaRPr lang="pl-PL" sz="3600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Na znak żałoby zastępują je kołatki. Od tego dnia przez sześć kolejnych dni nie można było prać kijanką, rąbać drzewa, młócić i prząść. Na pamiątkę umycia nóg apostołom przez Chrystusa, biskupi, a wcześniej królowie i magnaci obmywali nogi dwunastu nędzarzom.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3987129" cy="2240260"/>
          </a:xfrm>
        </p:spPr>
      </p:pic>
    </p:spTree>
    <p:extLst>
      <p:ext uri="{BB962C8B-B14F-4D97-AF65-F5344CB8AC3E}">
        <p14:creationId xmlns:p14="http://schemas.microsoft.com/office/powerpoint/2010/main" val="395985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C00000"/>
                </a:solidFill>
              </a:rPr>
              <a:t>Wielki piątek</a:t>
            </a:r>
            <a:endParaRPr lang="pl-PL" sz="3600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Powszechnie wiadomo, że Wielkanoc w roku kościelnym należy do świąt ruchomych. Wynika to z faktu, że datę tego święta, a tym początek rozpoczęcia Wielkiego Postu (czterdzieści dni przed Wielkanocą) ustalono według kalendarza księżycowego, który w tradycji żydowskiej wyznaczał dzień Paschy.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500312"/>
            <a:ext cx="2848352" cy="2152824"/>
          </a:xfrm>
        </p:spPr>
      </p:pic>
    </p:spTree>
    <p:extLst>
      <p:ext uri="{BB962C8B-B14F-4D97-AF65-F5344CB8AC3E}">
        <p14:creationId xmlns:p14="http://schemas.microsoft.com/office/powerpoint/2010/main" val="135824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0" dirty="0">
                <a:solidFill>
                  <a:srgbClr val="C00000"/>
                </a:solidFill>
              </a:rPr>
              <a:t>Wielka Sobota</a:t>
            </a:r>
            <a:r>
              <a:rPr lang="pl-PL" b="0" dirty="0"/>
              <a:t/>
            </a:r>
            <a:br>
              <a:rPr lang="pl-PL" b="0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W </a:t>
            </a:r>
            <a:r>
              <a:rPr lang="pl-PL" dirty="0">
                <a:hlinkClick r:id="rId2" tooltip="Kościół łaciński"/>
              </a:rPr>
              <a:t>Kościele rzymskokatolickim</a:t>
            </a:r>
            <a:r>
              <a:rPr lang="pl-PL" dirty="0"/>
              <a:t> dzień ten jest dniem wyciszenia i oczekiwania na przyjście </a:t>
            </a:r>
            <a:r>
              <a:rPr lang="pl-PL" dirty="0">
                <a:hlinkClick r:id="rId3" tooltip="Jezus Chrystus"/>
              </a:rPr>
              <a:t>Chrystusa</a:t>
            </a:r>
            <a:r>
              <a:rPr lang="pl-PL" dirty="0"/>
              <a:t>. Od wczesnych godzin rannych </a:t>
            </a:r>
            <a:r>
              <a:rPr lang="pl-PL" dirty="0">
                <a:hlinkClick r:id="rId4" tooltip="Katolicyzm"/>
              </a:rPr>
              <a:t>katolicy</a:t>
            </a:r>
            <a:r>
              <a:rPr lang="pl-PL" dirty="0"/>
              <a:t> adorują </a:t>
            </a:r>
            <a:r>
              <a:rPr lang="pl-PL" dirty="0">
                <a:hlinkClick r:id="rId5" tooltip="Eucharystia (sakrament)"/>
              </a:rPr>
              <a:t>Najświętszy Sakrament</a:t>
            </a:r>
            <a:r>
              <a:rPr lang="pl-PL" dirty="0"/>
              <a:t> w przygotowanej do tego celu kaplicy zwanej </a:t>
            </a:r>
            <a:r>
              <a:rPr lang="pl-PL" dirty="0">
                <a:hlinkClick r:id="rId6" tooltip="Grób Pański"/>
              </a:rPr>
              <a:t>Grobem Pańskim</a:t>
            </a:r>
            <a:r>
              <a:rPr lang="pl-PL" dirty="0"/>
              <a:t>. Tradycyjnie przy Grobie Pańskim czuwają </a:t>
            </a:r>
            <a:r>
              <a:rPr lang="pl-PL" dirty="0">
                <a:hlinkClick r:id="rId7" tooltip="Ministrant"/>
              </a:rPr>
              <a:t>ministranci</a:t>
            </a:r>
            <a:r>
              <a:rPr lang="pl-PL" dirty="0"/>
              <a:t>, </a:t>
            </a:r>
            <a:r>
              <a:rPr lang="pl-PL" dirty="0">
                <a:hlinkClick r:id="rId8" tooltip="Harcerze"/>
              </a:rPr>
              <a:t>harcerze</a:t>
            </a:r>
            <a:r>
              <a:rPr lang="pl-PL" dirty="0"/>
              <a:t>, </a:t>
            </a:r>
            <a:r>
              <a:rPr lang="pl-PL" dirty="0" smtClean="0"/>
              <a:t> </a:t>
            </a:r>
            <a:r>
              <a:rPr lang="pl-PL" dirty="0"/>
              <a:t>niekiedy również </a:t>
            </a:r>
            <a:r>
              <a:rPr lang="pl-PL" dirty="0">
                <a:hlinkClick r:id="rId9" tooltip="Strażak"/>
              </a:rPr>
              <a:t>strażacy</a:t>
            </a:r>
            <a:r>
              <a:rPr lang="pl-PL" baseline="30000" dirty="0">
                <a:hlinkClick r:id="rId10"/>
              </a:rPr>
              <a:t>[1]</a:t>
            </a:r>
            <a:r>
              <a:rPr lang="pl-PL" dirty="0"/>
              <a:t> i inni (np. parafialne grupy modlitewne, asysta).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3346554" cy="2235498"/>
          </a:xfrm>
        </p:spPr>
      </p:pic>
    </p:spTree>
    <p:extLst>
      <p:ext uri="{BB962C8B-B14F-4D97-AF65-F5344CB8AC3E}">
        <p14:creationId xmlns:p14="http://schemas.microsoft.com/office/powerpoint/2010/main" val="31736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Wielka niedziela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Wielkanoc, Niedziela Wielkanocna</a:t>
            </a:r>
            <a:r>
              <a:rPr lang="pl-PL" dirty="0"/>
              <a:t>, także: </a:t>
            </a:r>
            <a:r>
              <a:rPr lang="pl-PL" b="1" dirty="0"/>
              <a:t>Wielka Niedziela, Zmartwychwstanie Pańskie</a:t>
            </a:r>
            <a:r>
              <a:rPr lang="pl-PL" dirty="0"/>
              <a:t>, w </a:t>
            </a:r>
            <a:r>
              <a:rPr lang="pl-PL" dirty="0">
                <a:hlinkClick r:id="rId2" tooltip="Prawosławie"/>
              </a:rPr>
              <a:t>prawosławiu</a:t>
            </a:r>
            <a:r>
              <a:rPr lang="pl-PL" dirty="0"/>
              <a:t>: </a:t>
            </a:r>
            <a:r>
              <a:rPr lang="pl-PL" b="1" dirty="0"/>
              <a:t>Pascha</a:t>
            </a:r>
            <a:r>
              <a:rPr lang="pl-PL" dirty="0"/>
              <a:t> </a:t>
            </a:r>
            <a:r>
              <a:rPr lang="pl-PL" dirty="0" err="1">
                <a:hlinkClick r:id="rId3" tooltip="Dialekt mazowiecki"/>
              </a:rPr>
              <a:t>mazow</a:t>
            </a:r>
            <a:r>
              <a:rPr lang="pl-PL" dirty="0">
                <a:hlinkClick r:id="rId3" tooltip="Dialekt mazowiecki"/>
              </a:rPr>
              <a:t>.</a:t>
            </a:r>
            <a:r>
              <a:rPr lang="pl-PL" dirty="0"/>
              <a:t> </a:t>
            </a:r>
            <a:r>
              <a:rPr lang="pl-PL" b="1" dirty="0"/>
              <a:t>Wielki </a:t>
            </a:r>
            <a:r>
              <a:rPr lang="pl-PL" b="1" dirty="0" smtClean="0"/>
              <a:t>Dzień</a:t>
            </a:r>
            <a:r>
              <a:rPr lang="pl-PL" dirty="0"/>
              <a:t> – najstarsze i najważniejsze </a:t>
            </a:r>
            <a:r>
              <a:rPr lang="pl-PL" dirty="0">
                <a:hlinkClick r:id="rId4" tooltip="Święto"/>
              </a:rPr>
              <a:t>święto</a:t>
            </a:r>
            <a:r>
              <a:rPr lang="pl-PL" dirty="0"/>
              <a:t> </a:t>
            </a:r>
            <a:r>
              <a:rPr lang="pl-PL" dirty="0">
                <a:hlinkClick r:id="rId5" tooltip="Chrześcijaństwo"/>
              </a:rPr>
              <a:t>chrześcijańskie</a:t>
            </a:r>
            <a:r>
              <a:rPr lang="pl-PL" dirty="0"/>
              <a:t> celebrujące </a:t>
            </a:r>
            <a:r>
              <a:rPr lang="pl-PL" dirty="0">
                <a:hlinkClick r:id="rId6" tooltip="Misterium paschalne"/>
              </a:rPr>
              <a:t>misterium paschalne</a:t>
            </a:r>
            <a:r>
              <a:rPr lang="pl-PL" dirty="0"/>
              <a:t> Jezusa Chrystusa: jego mękę, śmierć i </a:t>
            </a:r>
            <a:r>
              <a:rPr lang="pl-PL" dirty="0" smtClean="0">
                <a:hlinkClick r:id="rId7" tooltip="Zmartwychwstanie Jezusa"/>
              </a:rPr>
              <a:t>zmartwychwstanie</a:t>
            </a:r>
            <a:r>
              <a:rPr lang="pl-PL" baseline="30000" dirty="0" smtClean="0">
                <a:hlinkClick r:id="rId8"/>
              </a:rPr>
              <a:t>]</a:t>
            </a:r>
            <a:r>
              <a:rPr lang="pl-PL" dirty="0" smtClean="0"/>
              <a:t>, </a:t>
            </a:r>
            <a:r>
              <a:rPr lang="pl-PL" dirty="0"/>
              <a:t>obchodzone przez </a:t>
            </a:r>
            <a:r>
              <a:rPr lang="pl-PL" dirty="0">
                <a:hlinkClick r:id="rId9" tooltip="Kościół (teologia)"/>
              </a:rPr>
              <a:t>Kościoły</a:t>
            </a:r>
            <a:r>
              <a:rPr lang="pl-PL" dirty="0"/>
              <a:t> chrześcijańskie zachowujące </a:t>
            </a:r>
            <a:r>
              <a:rPr lang="pl-PL" i="1" dirty="0">
                <a:hlinkClick r:id="rId10" tooltip="Nicejskie wyznanie wiary"/>
              </a:rPr>
              <a:t>Nicejskie wyznanie wiary</a:t>
            </a:r>
            <a:r>
              <a:rPr lang="pl-PL" dirty="0"/>
              <a:t> (325 r.)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3690281" cy="2455714"/>
          </a:xfrm>
        </p:spPr>
      </p:pic>
    </p:spTree>
    <p:extLst>
      <p:ext uri="{BB962C8B-B14F-4D97-AF65-F5344CB8AC3E}">
        <p14:creationId xmlns:p14="http://schemas.microsoft.com/office/powerpoint/2010/main" val="1720655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132</Words>
  <Application>Microsoft Office PowerPoint</Application>
  <PresentationFormat>Pokaz na ekranie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Ekskluzywny</vt:lpstr>
      <vt:lpstr>Zwyczaje świąt wielkanocnych</vt:lpstr>
      <vt:lpstr> Wielki Poniedziałek </vt:lpstr>
      <vt:lpstr>Wielki Wtorek </vt:lpstr>
      <vt:lpstr>wielki środa</vt:lpstr>
      <vt:lpstr>Wielki Czwartek</vt:lpstr>
      <vt:lpstr>Wielki piątek</vt:lpstr>
      <vt:lpstr>Wielka Sobota </vt:lpstr>
      <vt:lpstr>Wielka niedziela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Zwyczaje świąt wielkanocnych</dc:title>
  <dc:creator>Użytkownik systemu Windows</dc:creator>
  <cp:lastModifiedBy>Użytkownik systemu Windows</cp:lastModifiedBy>
  <cp:revision>3</cp:revision>
  <dcterms:created xsi:type="dcterms:W3CDTF">2021-02-04T11:35:35Z</dcterms:created>
  <dcterms:modified xsi:type="dcterms:W3CDTF">2021-02-04T11:56:38Z</dcterms:modified>
</cp:coreProperties>
</file>