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9" r:id="rId4"/>
    <p:sldId id="265" r:id="rId5"/>
    <p:sldId id="260" r:id="rId6"/>
    <p:sldId id="261" r:id="rId7"/>
    <p:sldId id="262" r:id="rId8"/>
    <p:sldId id="264" r:id="rId9"/>
    <p:sldId id="263" r:id="rId10"/>
    <p:sldId id="266" r:id="rId11"/>
    <p:sldId id="267" r:id="rId12"/>
    <p:sldId id="268" r:id="rId13"/>
    <p:sldId id="280" r:id="rId14"/>
    <p:sldId id="274" r:id="rId15"/>
    <p:sldId id="277" r:id="rId16"/>
    <p:sldId id="278" r:id="rId17"/>
    <p:sldId id="279" r:id="rId18"/>
    <p:sldId id="269" r:id="rId19"/>
    <p:sldId id="276" r:id="rId20"/>
    <p:sldId id="275" r:id="rId21"/>
    <p:sldId id="273" r:id="rId22"/>
    <p:sldId id="272" r:id="rId23"/>
    <p:sldId id="271" r:id="rId24"/>
    <p:sldId id="270" r:id="rId25"/>
    <p:sldId id="281" r:id="rId26"/>
    <p:sldId id="283" r:id="rId27"/>
    <p:sldId id="284" r:id="rId28"/>
    <p:sldId id="287" r:id="rId29"/>
    <p:sldId id="289" r:id="rId30"/>
    <p:sldId id="28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758BA6-03AC-454B-84A1-CDC20B589994}" v="651" dt="2021-03-11T14:53:34.7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1" d="100"/>
          <a:sy n="71" d="100"/>
        </p:scale>
        <p:origin x="66" y="7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3/24/2021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3/24/2021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3/24/2021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3/24/2021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3/24/2021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3/24/2021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3/24/2021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hyperlink" Target="https://polki.pl/wielkanoc,symbole-wielkanocne,10305424,artykul.html"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polki.pl/przepisy/ksiazki-kucharskie,menu-wielkanocne-co-podacna-sniadanie-w-wielkanoc,10032835,artykul.html"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polki.pl/wielkanoc,jajka-faszerowane-jajka-wielkanocne-faszerowane-jajka,10422270,artykul.html"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polki.pl/przepisy/porady-kulinarne,wielkanocne-pisanki,10427216,artykul.html" TargetMode="External"/><Relationship Id="rId2" Type="http://schemas.openxmlformats.org/officeDocument/2006/relationships/hyperlink" Target="https://polki.pl/rodzina/uroczystosci-rodzinne,zwyczaje-wielkanocne-w-polsce-tradycje-wielkanocne-w-roznych-regionach,10437421,artykul.html"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polki.pl/wielkanoc,co-wlozyc-do-swieconki-poradnik-i-infografika,10013232,artykul.html"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polki.pl/przepisy/ksiazki-kucharskie,menu-wielkanocne-co-podacna-sniadanie-w-wielkanoc,10032835,artykul.html"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c4CizUPvfgs&amp;t=11s"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A1D830-E73C-47A9-A534-323CEEFF5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F69FBEC-4C47-4288-962D-3FC20C79F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534654" y="702365"/>
            <a:ext cx="3896264" cy="3765666"/>
          </a:xfrm>
        </p:spPr>
        <p:txBody>
          <a:bodyPr anchor="b">
            <a:normAutofit/>
          </a:bodyPr>
          <a:lstStyle/>
          <a:p>
            <a:r>
              <a:rPr lang="en-US" sz="7200" b="1" dirty="0">
                <a:ea typeface="+mj-lt"/>
                <a:cs typeface="+mj-lt"/>
              </a:rPr>
              <a:t> </a:t>
            </a:r>
            <a:r>
              <a:rPr lang="en-US" sz="4800" b="1" dirty="0">
                <a:ea typeface="+mj-lt"/>
                <a:cs typeface="+mj-lt"/>
              </a:rPr>
              <a:t>„</a:t>
            </a:r>
            <a:r>
              <a:rPr lang="en-US" sz="4800" b="1" dirty="0" err="1">
                <a:ea typeface="+mj-lt"/>
                <a:cs typeface="+mj-lt"/>
              </a:rPr>
              <a:t>Zwyczaje</a:t>
            </a:r>
            <a:r>
              <a:rPr lang="en-US" sz="4800" b="1" dirty="0">
                <a:ea typeface="+mj-lt"/>
                <a:cs typeface="+mj-lt"/>
              </a:rPr>
              <a:t> </a:t>
            </a:r>
            <a:r>
              <a:rPr lang="en-US" sz="4800" b="1" dirty="0" err="1">
                <a:ea typeface="+mj-lt"/>
                <a:cs typeface="+mj-lt"/>
              </a:rPr>
              <a:t>wielkanocne</a:t>
            </a:r>
            <a:r>
              <a:rPr lang="en-US" sz="4800" b="1" dirty="0">
                <a:ea typeface="+mj-lt"/>
                <a:cs typeface="+mj-lt"/>
              </a:rPr>
              <a:t> w </a:t>
            </a:r>
            <a:r>
              <a:rPr lang="en-US" sz="4800" b="1" dirty="0" err="1">
                <a:ea typeface="+mj-lt"/>
                <a:cs typeface="+mj-lt"/>
              </a:rPr>
              <a:t>Polsce</a:t>
            </a:r>
            <a:r>
              <a:rPr lang="en-US" sz="4800" b="1" dirty="0">
                <a:ea typeface="+mj-lt"/>
                <a:cs typeface="+mj-lt"/>
              </a:rPr>
              <a:t> </a:t>
            </a:r>
            <a:r>
              <a:rPr lang="en-US" sz="4800" b="1" dirty="0" err="1">
                <a:ea typeface="+mj-lt"/>
                <a:cs typeface="+mj-lt"/>
              </a:rPr>
              <a:t>i</a:t>
            </a:r>
            <a:r>
              <a:rPr lang="en-US" sz="4800" b="1" dirty="0">
                <a:ea typeface="+mj-lt"/>
                <a:cs typeface="+mj-lt"/>
              </a:rPr>
              <a:t> </a:t>
            </a:r>
            <a:r>
              <a:rPr lang="en-US" sz="4800" b="1" dirty="0" err="1">
                <a:ea typeface="+mj-lt"/>
                <a:cs typeface="+mj-lt"/>
              </a:rPr>
              <a:t>na</a:t>
            </a:r>
            <a:r>
              <a:rPr lang="en-US" sz="4800" b="1" dirty="0">
                <a:ea typeface="+mj-lt"/>
                <a:cs typeface="+mj-lt"/>
              </a:rPr>
              <a:t> </a:t>
            </a:r>
            <a:r>
              <a:rPr lang="en-US" sz="4800" b="1" dirty="0" err="1">
                <a:ea typeface="+mj-lt"/>
                <a:cs typeface="+mj-lt"/>
              </a:rPr>
              <a:t>świecie</a:t>
            </a:r>
            <a:r>
              <a:rPr lang="en-US" sz="4800" b="1" dirty="0">
                <a:ea typeface="+mj-lt"/>
                <a:cs typeface="+mj-lt"/>
              </a:rPr>
              <a:t>”</a:t>
            </a:r>
            <a:endParaRPr lang="pl-PL" sz="4800"/>
          </a:p>
        </p:txBody>
      </p:sp>
      <p:sp>
        <p:nvSpPr>
          <p:cNvPr id="3" name="Subtitle 2"/>
          <p:cNvSpPr>
            <a:spLocks noGrp="1"/>
          </p:cNvSpPr>
          <p:nvPr>
            <p:ph type="subTitle" idx="1"/>
          </p:nvPr>
        </p:nvSpPr>
        <p:spPr>
          <a:xfrm>
            <a:off x="7534652" y="4389120"/>
            <a:ext cx="3867073" cy="1069848"/>
          </a:xfrm>
        </p:spPr>
        <p:txBody>
          <a:bodyPr>
            <a:normAutofit/>
          </a:bodyPr>
          <a:lstStyle/>
          <a:p>
            <a:endParaRPr lang="en-US"/>
          </a:p>
        </p:txBody>
      </p:sp>
      <p:pic>
        <p:nvPicPr>
          <p:cNvPr id="5" name="Picture 4">
            <a:extLst>
              <a:ext uri="{FF2B5EF4-FFF2-40B4-BE49-F238E27FC236}">
                <a16:creationId xmlns:a16="http://schemas.microsoft.com/office/drawing/2014/main" id="{1015CA51-7356-4DCA-981F-685BCEAC6B64}"/>
              </a:ext>
            </a:extLst>
          </p:cNvPr>
          <p:cNvPicPr>
            <a:picLocks noChangeAspect="1"/>
          </p:cNvPicPr>
          <p:nvPr/>
        </p:nvPicPr>
        <p:blipFill rotWithShape="1">
          <a:blip r:embed="rId4"/>
          <a:srcRect r="10" b="634"/>
          <a:stretch/>
        </p:blipFill>
        <p:spPr>
          <a:xfrm>
            <a:off x="20" y="10"/>
            <a:ext cx="6901088" cy="6857990"/>
          </a:xfrm>
          <a:prstGeom prst="rect">
            <a:avLst/>
          </a:prstGeom>
        </p:spPr>
      </p:pic>
      <p:grpSp>
        <p:nvGrpSpPr>
          <p:cNvPr id="13" name="Group 12">
            <a:extLst>
              <a:ext uri="{FF2B5EF4-FFF2-40B4-BE49-F238E27FC236}">
                <a16:creationId xmlns:a16="http://schemas.microsoft.com/office/drawing/2014/main" id="{54F6FC82-E588-4DA0-8096-0C3BD54F1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4" y="6229681"/>
            <a:ext cx="457200" cy="457200"/>
            <a:chOff x="11361456" y="6195813"/>
            <a:chExt cx="548640" cy="548640"/>
          </a:xfrm>
        </p:grpSpPr>
        <p:sp>
          <p:nvSpPr>
            <p:cNvPr id="14" name="Oval 13">
              <a:extLst>
                <a:ext uri="{FF2B5EF4-FFF2-40B4-BE49-F238E27FC236}">
                  <a16:creationId xmlns:a16="http://schemas.microsoft.com/office/drawing/2014/main" id="{E8898E90-044F-45FF-8B4D-CE0F6A630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923BF161-A852-4DA5-BB4C-2DFC336B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4" name="Obraz 5" descr="Obraz zawierający słodki, różny, wiele, kolorowy&#10;&#10;Opis wygenerowany automatycznie">
            <a:extLst>
              <a:ext uri="{FF2B5EF4-FFF2-40B4-BE49-F238E27FC236}">
                <a16:creationId xmlns:a16="http://schemas.microsoft.com/office/drawing/2014/main" id="{5A826649-FF48-46E8-A032-EE348472FF3B}"/>
              </a:ext>
            </a:extLst>
          </p:cNvPr>
          <p:cNvPicPr>
            <a:picLocks noChangeAspect="1"/>
          </p:cNvPicPr>
          <p:nvPr/>
        </p:nvPicPr>
        <p:blipFill>
          <a:blip r:embed="rId6"/>
          <a:stretch>
            <a:fillRect/>
          </a:stretch>
        </p:blipFill>
        <p:spPr>
          <a:xfrm>
            <a:off x="977031" y="1522340"/>
            <a:ext cx="4632541" cy="3823759"/>
          </a:xfrm>
          <a:prstGeom prst="rect">
            <a:avLst/>
          </a:prstGeom>
        </p:spPr>
      </p:pic>
    </p:spTree>
    <p:extLst>
      <p:ext uri="{BB962C8B-B14F-4D97-AF65-F5344CB8AC3E}">
        <p14:creationId xmlns:p14="http://schemas.microsoft.com/office/powerpoint/2010/main" val="38793463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F5E4562-1401-41EC-A483-74E421FD4AE3}"/>
              </a:ext>
            </a:extLst>
          </p:cNvPr>
          <p:cNvSpPr>
            <a:spLocks noGrp="1"/>
          </p:cNvSpPr>
          <p:nvPr>
            <p:ph type="title"/>
          </p:nvPr>
        </p:nvSpPr>
        <p:spPr/>
        <p:txBody>
          <a:bodyPr/>
          <a:lstStyle/>
          <a:p>
            <a:r>
              <a:rPr lang="pl-PL" b="1" dirty="0" err="1"/>
              <a:t>Śmiergust</a:t>
            </a:r>
            <a:r>
              <a:rPr lang="pl-PL" b="1" dirty="0"/>
              <a:t>, czyli zwyczaje wielkanocne na Śląsku</a:t>
            </a:r>
            <a:endParaRPr lang="pl-PL" dirty="0"/>
          </a:p>
          <a:p>
            <a:endParaRPr lang="pl-PL" dirty="0"/>
          </a:p>
        </p:txBody>
      </p:sp>
      <p:sp>
        <p:nvSpPr>
          <p:cNvPr id="3" name="Symbol zastępczy zawartości 2">
            <a:extLst>
              <a:ext uri="{FF2B5EF4-FFF2-40B4-BE49-F238E27FC236}">
                <a16:creationId xmlns:a16="http://schemas.microsoft.com/office/drawing/2014/main" id="{D0FACBE3-4C2F-414A-8112-6F778790BE13}"/>
              </a:ext>
            </a:extLst>
          </p:cNvPr>
          <p:cNvSpPr>
            <a:spLocks noGrp="1"/>
          </p:cNvSpPr>
          <p:nvPr>
            <p:ph sz="half" idx="1"/>
          </p:nvPr>
        </p:nvSpPr>
        <p:spPr/>
        <p:txBody>
          <a:bodyPr vert="horz" lIns="91440" tIns="45720" rIns="91440" bIns="45720" rtlCol="0" anchor="t">
            <a:normAutofit/>
          </a:bodyPr>
          <a:lstStyle/>
          <a:p>
            <a:pPr>
              <a:buClr>
                <a:srgbClr val="9E3611"/>
              </a:buClr>
            </a:pPr>
            <a:r>
              <a:rPr lang="pl-PL" b="1" dirty="0" err="1">
                <a:ea typeface="+mn-lt"/>
                <a:cs typeface="+mn-lt"/>
              </a:rPr>
              <a:t>Śmiergust</a:t>
            </a:r>
            <a:r>
              <a:rPr lang="pl-PL" b="1" dirty="0">
                <a:ea typeface="+mn-lt"/>
                <a:cs typeface="+mn-lt"/>
              </a:rPr>
              <a:t> to zwyczaj, który przypomina nasz współczesny Lany Poniedziałek</a:t>
            </a:r>
            <a:r>
              <a:rPr lang="pl-PL" dirty="0">
                <a:ea typeface="+mn-lt"/>
                <a:cs typeface="+mn-lt"/>
              </a:rPr>
              <a:t>. W Wilamowicach, mieście w województwie śląskim, ta tradycja wciąż jest żywa! Młodzieńcy polewają wodą panny na wydaniu, ale są przy tym odpowiednio wystrojeni.</a:t>
            </a:r>
            <a:endParaRPr lang="pl-PL" dirty="0"/>
          </a:p>
        </p:txBody>
      </p:sp>
      <p:sp>
        <p:nvSpPr>
          <p:cNvPr id="4" name="Symbol zastępczy zawartości 3">
            <a:extLst>
              <a:ext uri="{FF2B5EF4-FFF2-40B4-BE49-F238E27FC236}">
                <a16:creationId xmlns:a16="http://schemas.microsoft.com/office/drawing/2014/main" id="{C9FEDEC3-9B30-4A95-8ACC-CDC9C5330D94}"/>
              </a:ext>
            </a:extLst>
          </p:cNvPr>
          <p:cNvSpPr>
            <a:spLocks noGrp="1"/>
          </p:cNvSpPr>
          <p:nvPr>
            <p:ph sz="half" idx="2"/>
          </p:nvPr>
        </p:nvSpPr>
        <p:spPr/>
        <p:txBody>
          <a:bodyPr vert="horz" lIns="91440" tIns="45720" rIns="91440" bIns="45720" rtlCol="0" anchor="t">
            <a:normAutofit/>
          </a:bodyPr>
          <a:lstStyle/>
          <a:p>
            <a:r>
              <a:rPr lang="pl-PL" b="1" dirty="0" err="1">
                <a:ea typeface="+mn-lt"/>
                <a:cs typeface="+mn-lt"/>
              </a:rPr>
              <a:t>Śmiergust</a:t>
            </a:r>
            <a:r>
              <a:rPr lang="pl-PL" b="1" dirty="0">
                <a:ea typeface="+mn-lt"/>
                <a:cs typeface="+mn-lt"/>
              </a:rPr>
              <a:t> to zwyczaj, który przypomina nasz współczesny Lany Poniedziałek</a:t>
            </a:r>
            <a:r>
              <a:rPr lang="pl-PL" dirty="0">
                <a:ea typeface="+mn-lt"/>
                <a:cs typeface="+mn-lt"/>
              </a:rPr>
              <a:t>. W Wilamowicach, mieście w województwie śląskim, ta tradycja wciąż jest żywa! Młodzieńcy polewają wodą panny na wydaniu, ale są przy tym odpowiednio wystrojeni.</a:t>
            </a:r>
            <a:endParaRPr lang="pl-PL" dirty="0"/>
          </a:p>
        </p:txBody>
      </p:sp>
    </p:spTree>
    <p:extLst>
      <p:ext uri="{BB962C8B-B14F-4D97-AF65-F5344CB8AC3E}">
        <p14:creationId xmlns:p14="http://schemas.microsoft.com/office/powerpoint/2010/main" val="37162297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7" name="Oval 46">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48" name="Oval 47">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2" name="Tytuł 1">
            <a:extLst>
              <a:ext uri="{FF2B5EF4-FFF2-40B4-BE49-F238E27FC236}">
                <a16:creationId xmlns:a16="http://schemas.microsoft.com/office/drawing/2014/main" id="{E3CCE72C-1C74-444A-88C8-6FF1B5DBD89D}"/>
              </a:ext>
            </a:extLst>
          </p:cNvPr>
          <p:cNvSpPr>
            <a:spLocks noGrp="1"/>
          </p:cNvSpPr>
          <p:nvPr>
            <p:ph type="title"/>
          </p:nvPr>
        </p:nvSpPr>
        <p:spPr>
          <a:xfrm>
            <a:off x="1069848" y="484632"/>
            <a:ext cx="10058400" cy="1609344"/>
          </a:xfrm>
        </p:spPr>
        <p:txBody>
          <a:bodyPr vert="horz" lIns="91440" tIns="45720" rIns="91440" bIns="45720" rtlCol="0" anchor="ctr">
            <a:normAutofit/>
          </a:bodyPr>
          <a:lstStyle/>
          <a:p>
            <a:r>
              <a:rPr lang="en-US"/>
              <a:t>zwyczaje wielkanocne w niemczech</a:t>
            </a:r>
          </a:p>
        </p:txBody>
      </p:sp>
      <p:sp>
        <p:nvSpPr>
          <p:cNvPr id="3" name="Symbol zastępczy zawartości 2">
            <a:extLst>
              <a:ext uri="{FF2B5EF4-FFF2-40B4-BE49-F238E27FC236}">
                <a16:creationId xmlns:a16="http://schemas.microsoft.com/office/drawing/2014/main" id="{AA477A23-8880-432E-981A-5704B7AE5B51}"/>
              </a:ext>
            </a:extLst>
          </p:cNvPr>
          <p:cNvSpPr>
            <a:spLocks noGrp="1"/>
          </p:cNvSpPr>
          <p:nvPr>
            <p:ph sz="half" idx="1"/>
          </p:nvPr>
        </p:nvSpPr>
        <p:spPr>
          <a:xfrm>
            <a:off x="1069848" y="2121408"/>
            <a:ext cx="4759452" cy="4050792"/>
          </a:xfrm>
        </p:spPr>
        <p:txBody>
          <a:bodyPr vert="horz" lIns="91440" tIns="45720" rIns="91440" bIns="45720" rtlCol="0">
            <a:normAutofit/>
          </a:bodyPr>
          <a:lstStyle/>
          <a:p>
            <a:r>
              <a:rPr lang="en-US"/>
              <a:t>Główną tradycją Niedzieli Wielkanocnej (der Ostersonntag) jest zabawa zwana potocznie szukaniem </a:t>
            </a:r>
            <a:r>
              <a:rPr lang="en-US" b="1"/>
              <a:t>"zajączka",</a:t>
            </a:r>
            <a:r>
              <a:rPr lang="en-US"/>
              <a:t> podczas której dzieci poszukują ukrytych w ogrodzie lub mieszkaniu, małych prezentów, kolorowych jajek czy czekoladowych zajączków.Często umieszczane są one w specjalnie uplecionych gniazdach. Zupełnie nieznany Niemcom jest popularny w naszym kraju śmigus-dyngus i zwyczaj</a:t>
            </a:r>
          </a:p>
        </p:txBody>
      </p:sp>
      <p:pic>
        <p:nvPicPr>
          <p:cNvPr id="6" name="Obraz 6" descr="Obraz zawierający trawa&#10;&#10;Opis wygenerowany automatycznie">
            <a:extLst>
              <a:ext uri="{FF2B5EF4-FFF2-40B4-BE49-F238E27FC236}">
                <a16:creationId xmlns:a16="http://schemas.microsoft.com/office/drawing/2014/main" id="{881BB43E-E977-4F4C-8CFA-B7918111ACF5}"/>
              </a:ext>
            </a:extLst>
          </p:cNvPr>
          <p:cNvPicPr>
            <a:picLocks noChangeAspect="1"/>
          </p:cNvPicPr>
          <p:nvPr/>
        </p:nvPicPr>
        <p:blipFill rotWithShape="1">
          <a:blip r:embed="rId4"/>
          <a:srcRect r="9049" b="-2"/>
          <a:stretch/>
        </p:blipFill>
        <p:spPr>
          <a:xfrm>
            <a:off x="6361113" y="2193036"/>
            <a:ext cx="4773168" cy="3980688"/>
          </a:xfrm>
          <a:prstGeom prst="rect">
            <a:avLst/>
          </a:prstGeom>
        </p:spPr>
      </p:pic>
      <p:pic>
        <p:nvPicPr>
          <p:cNvPr id="5" name="Obraz 5" descr="Obraz zawierający tekst, roślina&#10;&#10;Opis wygenerowany automatycznie">
            <a:extLst>
              <a:ext uri="{FF2B5EF4-FFF2-40B4-BE49-F238E27FC236}">
                <a16:creationId xmlns:a16="http://schemas.microsoft.com/office/drawing/2014/main" id="{F33AE03E-3B7E-4056-B550-839352FBD35B}"/>
              </a:ext>
            </a:extLst>
          </p:cNvPr>
          <p:cNvPicPr>
            <a:picLocks noGrp="1" noChangeAspect="1"/>
          </p:cNvPicPr>
          <p:nvPr>
            <p:ph sz="half" idx="2"/>
          </p:nvPr>
        </p:nvPicPr>
        <p:blipFill rotWithShape="1">
          <a:blip r:embed="rId5"/>
          <a:srcRect l="22187" r="29548"/>
          <a:stretch/>
        </p:blipFill>
        <p:spPr>
          <a:xfrm>
            <a:off x="-6174393" y="2296352"/>
            <a:ext cx="5088800" cy="3907158"/>
          </a:xfrm>
          <a:prstGeom prst="rect">
            <a:avLst/>
          </a:prstGeom>
        </p:spPr>
      </p:pic>
    </p:spTree>
    <p:extLst>
      <p:ext uri="{BB962C8B-B14F-4D97-AF65-F5344CB8AC3E}">
        <p14:creationId xmlns:p14="http://schemas.microsoft.com/office/powerpoint/2010/main" val="3575594276"/>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E3FFA3-7BCA-44C9-8E59-55BA375F4CB4}"/>
              </a:ext>
            </a:extLst>
          </p:cNvPr>
          <p:cNvSpPr>
            <a:spLocks noGrp="1"/>
          </p:cNvSpPr>
          <p:nvPr>
            <p:ph type="title"/>
          </p:nvPr>
        </p:nvSpPr>
        <p:spPr/>
        <p:txBody>
          <a:bodyPr/>
          <a:lstStyle/>
          <a:p>
            <a:r>
              <a:rPr lang="pl-PL" dirty="0"/>
              <a:t>Zwyczaje wielkanocne w Niemczech</a:t>
            </a:r>
          </a:p>
          <a:p>
            <a:endParaRPr lang="pl-PL" dirty="0"/>
          </a:p>
        </p:txBody>
      </p:sp>
      <p:sp>
        <p:nvSpPr>
          <p:cNvPr id="3" name="Symbol zastępczy zawartości 2">
            <a:extLst>
              <a:ext uri="{FF2B5EF4-FFF2-40B4-BE49-F238E27FC236}">
                <a16:creationId xmlns:a16="http://schemas.microsoft.com/office/drawing/2014/main" id="{A10851C3-CECC-4950-8E20-72E12712AE9E}"/>
              </a:ext>
            </a:extLst>
          </p:cNvPr>
          <p:cNvSpPr>
            <a:spLocks noGrp="1"/>
          </p:cNvSpPr>
          <p:nvPr>
            <p:ph sz="half" idx="1"/>
          </p:nvPr>
        </p:nvSpPr>
        <p:spPr/>
        <p:txBody>
          <a:bodyPr vert="horz" lIns="91440" tIns="45720" rIns="91440" bIns="45720" rtlCol="0" anchor="t">
            <a:normAutofit fontScale="92500" lnSpcReduction="10000"/>
          </a:bodyPr>
          <a:lstStyle/>
          <a:p>
            <a:r>
              <a:rPr lang="pl-PL" dirty="0">
                <a:ea typeface="+mn-lt"/>
                <a:cs typeface="+mn-lt"/>
              </a:rPr>
              <a:t>Jak wyglądają przygotowania do Wielkanocy i samo świętowanie u naszych zachodnich sąsiadów? Część zwyczajów pokrywa się z tymi, które zachowały się w Polsce, jednak niektóre tradycje wielkanocne są typowe dla kultury niemieckiej.</a:t>
            </a:r>
            <a:endParaRPr lang="pl-PL" dirty="0"/>
          </a:p>
        </p:txBody>
      </p:sp>
      <p:sp>
        <p:nvSpPr>
          <p:cNvPr id="4" name="Symbol zastępczy zawartości 3">
            <a:extLst>
              <a:ext uri="{FF2B5EF4-FFF2-40B4-BE49-F238E27FC236}">
                <a16:creationId xmlns:a16="http://schemas.microsoft.com/office/drawing/2014/main" id="{C5E0A5A9-E892-4B9C-AF1A-0C84F0F360C5}"/>
              </a:ext>
            </a:extLst>
          </p:cNvPr>
          <p:cNvSpPr>
            <a:spLocks noGrp="1"/>
          </p:cNvSpPr>
          <p:nvPr>
            <p:ph sz="half" idx="2"/>
          </p:nvPr>
        </p:nvSpPr>
        <p:spPr/>
        <p:txBody>
          <a:bodyPr vert="horz" lIns="91440" tIns="45720" rIns="91440" bIns="45720" rtlCol="0" anchor="t">
            <a:normAutofit fontScale="92500" lnSpcReduction="10000"/>
          </a:bodyPr>
          <a:lstStyle/>
          <a:p>
            <a:r>
              <a:rPr lang="pl-PL" dirty="0">
                <a:ea typeface="+mn-lt"/>
                <a:cs typeface="+mn-lt"/>
              </a:rPr>
              <a:t>Niektóre </a:t>
            </a:r>
            <a:r>
              <a:rPr lang="pl-PL" dirty="0">
                <a:ea typeface="+mn-lt"/>
                <a:cs typeface="+mn-lt"/>
                <a:hlinkClick r:id="rId2"/>
              </a:rPr>
              <a:t>symbole Wielkanocy</a:t>
            </a:r>
            <a:r>
              <a:rPr lang="pl-PL" dirty="0">
                <a:ea typeface="+mn-lt"/>
                <a:cs typeface="+mn-lt"/>
              </a:rPr>
              <a:t>, takie jak wielkanocny zajączek, znane są także w Polsce. Wg tradycji to właśnie </a:t>
            </a:r>
            <a:r>
              <a:rPr lang="pl-PL" i="1" dirty="0" err="1">
                <a:ea typeface="+mn-lt"/>
                <a:cs typeface="+mn-lt"/>
              </a:rPr>
              <a:t>Osterhase</a:t>
            </a:r>
            <a:r>
              <a:rPr lang="pl-PL" dirty="0">
                <a:ea typeface="+mn-lt"/>
                <a:cs typeface="+mn-lt"/>
              </a:rPr>
              <a:t> ukrywa dla dzieci w domu i w ogrodzie drobne upominki (najczęściej słodycze). Niemieckie dzieci szukają ich w Niedzielę Wielkanocną. Zając wielkanocny jest równie popularny jak św. </a:t>
            </a:r>
            <a:r>
              <a:rPr lang="pl-PL" dirty="0" err="1">
                <a:ea typeface="+mn-lt"/>
                <a:cs typeface="+mn-lt"/>
              </a:rPr>
              <a:t>Mikołaj.W</a:t>
            </a:r>
            <a:r>
              <a:rPr lang="pl-PL" dirty="0">
                <a:ea typeface="+mn-lt"/>
                <a:cs typeface="+mn-lt"/>
              </a:rPr>
              <a:t> niektórych niemieckich ogrodach istnieje nawet odpowiednik bożonarodzeniowego drzewka - </a:t>
            </a:r>
            <a:r>
              <a:rPr lang="pl-PL" b="1" dirty="0">
                <a:ea typeface="+mn-lt"/>
                <a:cs typeface="+mn-lt"/>
              </a:rPr>
              <a:t>drzewa stroi się pisankami</a:t>
            </a:r>
            <a:r>
              <a:rPr lang="pl-PL" dirty="0">
                <a:ea typeface="+mn-lt"/>
                <a:cs typeface="+mn-lt"/>
              </a:rPr>
              <a:t>. </a:t>
            </a:r>
          </a:p>
          <a:p>
            <a:pPr algn="ctr">
              <a:buClr>
                <a:srgbClr val="9E3611"/>
              </a:buClr>
            </a:pPr>
            <a:br>
              <a:rPr lang="en-US" dirty="0"/>
            </a:br>
            <a:endParaRPr lang="en-US" dirty="0"/>
          </a:p>
          <a:p>
            <a:pPr>
              <a:buClr>
                <a:srgbClr val="9E3611"/>
              </a:buClr>
            </a:pPr>
            <a:endParaRPr lang="pl-PL" dirty="0"/>
          </a:p>
        </p:txBody>
      </p:sp>
    </p:spTree>
    <p:extLst>
      <p:ext uri="{BB962C8B-B14F-4D97-AF65-F5344CB8AC3E}">
        <p14:creationId xmlns:p14="http://schemas.microsoft.com/office/powerpoint/2010/main" val="41876673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1350A8E-4848-4C5D-9D49-12F6BDD23E47}"/>
              </a:ext>
            </a:extLst>
          </p:cNvPr>
          <p:cNvSpPr>
            <a:spLocks noGrp="1"/>
          </p:cNvSpPr>
          <p:nvPr>
            <p:ph type="title"/>
          </p:nvPr>
        </p:nvSpPr>
        <p:spPr/>
        <p:txBody>
          <a:bodyPr/>
          <a:lstStyle/>
          <a:p>
            <a:r>
              <a:rPr lang="pl-PL" dirty="0">
                <a:ea typeface="+mj-lt"/>
                <a:cs typeface="+mj-lt"/>
              </a:rPr>
              <a:t>ZWYCZAJE WIELKANOCNE W NIEMCZECH</a:t>
            </a:r>
            <a:endParaRPr lang="pl-PL">
              <a:ea typeface="+mj-lt"/>
              <a:cs typeface="+mj-lt"/>
            </a:endParaRPr>
          </a:p>
          <a:p>
            <a:endParaRPr lang="pl-PL" dirty="0"/>
          </a:p>
        </p:txBody>
      </p:sp>
      <p:sp>
        <p:nvSpPr>
          <p:cNvPr id="3" name="Symbol zastępczy zawartości 2">
            <a:extLst>
              <a:ext uri="{FF2B5EF4-FFF2-40B4-BE49-F238E27FC236}">
                <a16:creationId xmlns:a16="http://schemas.microsoft.com/office/drawing/2014/main" id="{1768747E-9112-41B3-8555-2310FFF7888C}"/>
              </a:ext>
            </a:extLst>
          </p:cNvPr>
          <p:cNvSpPr>
            <a:spLocks noGrp="1"/>
          </p:cNvSpPr>
          <p:nvPr>
            <p:ph sz="half" idx="1"/>
          </p:nvPr>
        </p:nvSpPr>
        <p:spPr/>
        <p:txBody>
          <a:bodyPr vert="horz" lIns="91440" tIns="45720" rIns="91440" bIns="45720" rtlCol="0" anchor="t">
            <a:normAutofit/>
          </a:bodyPr>
          <a:lstStyle/>
          <a:p>
            <a:r>
              <a:rPr lang="pl-PL" dirty="0">
                <a:ea typeface="+mn-lt"/>
                <a:cs typeface="+mn-lt"/>
              </a:rPr>
              <a:t>W Wielki Czwartek maluje się jaja, często właśnie na zielono, dlatego </a:t>
            </a:r>
            <a:r>
              <a:rPr lang="pl-PL" b="1" dirty="0">
                <a:ea typeface="+mn-lt"/>
                <a:cs typeface="+mn-lt"/>
              </a:rPr>
              <a:t>nazywany jest też zielonym czwartkiem</a:t>
            </a:r>
            <a:r>
              <a:rPr lang="pl-PL" dirty="0">
                <a:ea typeface="+mn-lt"/>
                <a:cs typeface="+mn-lt"/>
              </a:rPr>
              <a:t> (</a:t>
            </a:r>
            <a:r>
              <a:rPr lang="pl-PL" i="1" dirty="0" err="1">
                <a:ea typeface="+mn-lt"/>
                <a:cs typeface="+mn-lt"/>
              </a:rPr>
              <a:t>Gründonnerstag</a:t>
            </a:r>
            <a:r>
              <a:rPr lang="pl-PL" dirty="0">
                <a:ea typeface="+mn-lt"/>
                <a:cs typeface="+mn-lt"/>
              </a:rPr>
              <a:t>). Dodatkowo w niektórych regionach obowiązkowe jest zjedzenie czegoś zielonego - zwykle są to wiosenne nowalijki (szczypiorek, szpinak, sałata).</a:t>
            </a:r>
            <a:endParaRPr lang="pl-PL" dirty="0"/>
          </a:p>
        </p:txBody>
      </p:sp>
      <p:sp>
        <p:nvSpPr>
          <p:cNvPr id="4" name="Symbol zastępczy zawartości 3">
            <a:extLst>
              <a:ext uri="{FF2B5EF4-FFF2-40B4-BE49-F238E27FC236}">
                <a16:creationId xmlns:a16="http://schemas.microsoft.com/office/drawing/2014/main" id="{7142510E-ED99-411D-88C0-3FABB83CAC34}"/>
              </a:ext>
            </a:extLst>
          </p:cNvPr>
          <p:cNvSpPr>
            <a:spLocks noGrp="1"/>
          </p:cNvSpPr>
          <p:nvPr>
            <p:ph sz="half" idx="2"/>
          </p:nvPr>
        </p:nvSpPr>
        <p:spPr/>
        <p:txBody>
          <a:bodyPr vert="horz" lIns="91440" tIns="45720" rIns="91440" bIns="45720" rtlCol="0" anchor="t">
            <a:normAutofit/>
          </a:bodyPr>
          <a:lstStyle/>
          <a:p>
            <a:r>
              <a:rPr lang="pl-PL" dirty="0">
                <a:ea typeface="+mn-lt"/>
                <a:cs typeface="+mn-lt"/>
              </a:rPr>
              <a:t>Wielki Piątek (</a:t>
            </a:r>
            <a:r>
              <a:rPr lang="pl-PL" i="1" dirty="0" err="1">
                <a:ea typeface="+mn-lt"/>
                <a:cs typeface="+mn-lt"/>
              </a:rPr>
              <a:t>Karfreitag</a:t>
            </a:r>
            <a:r>
              <a:rPr lang="pl-PL" dirty="0">
                <a:ea typeface="+mn-lt"/>
                <a:cs typeface="+mn-lt"/>
              </a:rPr>
              <a:t>) jest dniem modlitwy i wyciszenia. Dzwony kościelne milkną, a dzień nazywany jest cichym (</a:t>
            </a:r>
            <a:r>
              <a:rPr lang="pl-PL" i="1" dirty="0">
                <a:ea typeface="+mn-lt"/>
                <a:cs typeface="+mn-lt"/>
              </a:rPr>
              <a:t>Stiller Freitag</a:t>
            </a:r>
            <a:r>
              <a:rPr lang="pl-PL" dirty="0">
                <a:ea typeface="+mn-lt"/>
                <a:cs typeface="+mn-lt"/>
              </a:rPr>
              <a:t>). Czasem </a:t>
            </a:r>
            <a:r>
              <a:rPr lang="pl-PL" b="1" dirty="0">
                <a:ea typeface="+mn-lt"/>
                <a:cs typeface="+mn-lt"/>
              </a:rPr>
              <a:t>organizuje się agapę</a:t>
            </a:r>
            <a:r>
              <a:rPr lang="pl-PL" dirty="0">
                <a:ea typeface="+mn-lt"/>
                <a:cs typeface="+mn-lt"/>
              </a:rPr>
              <a:t>, czyli symboliczny posiłek składający się z chleba, wody i wina. Część osób stosuje ścisły post.</a:t>
            </a:r>
            <a:endParaRPr lang="pl-PL" dirty="0"/>
          </a:p>
          <a:p>
            <a:pPr>
              <a:buClr>
                <a:srgbClr val="9E3611"/>
              </a:buClr>
            </a:pPr>
            <a:r>
              <a:rPr lang="pl-PL" dirty="0">
                <a:ea typeface="+mn-lt"/>
                <a:cs typeface="+mn-lt"/>
              </a:rPr>
              <a:t>W Wielką Sobotę (</a:t>
            </a:r>
            <a:r>
              <a:rPr lang="pl-PL" i="1" dirty="0" err="1">
                <a:ea typeface="+mn-lt"/>
                <a:cs typeface="+mn-lt"/>
              </a:rPr>
              <a:t>Karsamstag</a:t>
            </a:r>
            <a:r>
              <a:rPr lang="pl-PL" dirty="0">
                <a:ea typeface="+mn-lt"/>
                <a:cs typeface="+mn-lt"/>
              </a:rPr>
              <a:t>) </a:t>
            </a:r>
            <a:r>
              <a:rPr lang="pl-PL" b="1" dirty="0">
                <a:ea typeface="+mn-lt"/>
                <a:cs typeface="+mn-lt"/>
              </a:rPr>
              <a:t>nie święci się pokarmów</a:t>
            </a:r>
            <a:r>
              <a:rPr lang="pl-PL" dirty="0">
                <a:ea typeface="+mn-lt"/>
                <a:cs typeface="+mn-lt"/>
              </a:rPr>
              <a:t>, za to podobnie jak w wielu kościołach w Polsce święci się ogień, po uprzednim rozpaleniu ogniska.</a:t>
            </a:r>
            <a:endParaRPr lang="pl-PL" dirty="0"/>
          </a:p>
          <a:p>
            <a:pPr>
              <a:buClr>
                <a:srgbClr val="9E3611"/>
              </a:buClr>
            </a:pPr>
            <a:endParaRPr lang="pl-PL" dirty="0"/>
          </a:p>
        </p:txBody>
      </p:sp>
    </p:spTree>
    <p:extLst>
      <p:ext uri="{BB962C8B-B14F-4D97-AF65-F5344CB8AC3E}">
        <p14:creationId xmlns:p14="http://schemas.microsoft.com/office/powerpoint/2010/main" val="11722190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E3FFA3-7BCA-44C9-8E59-55BA375F4CB4}"/>
              </a:ext>
            </a:extLst>
          </p:cNvPr>
          <p:cNvSpPr>
            <a:spLocks noGrp="1"/>
          </p:cNvSpPr>
          <p:nvPr>
            <p:ph type="title"/>
          </p:nvPr>
        </p:nvSpPr>
        <p:spPr/>
        <p:txBody>
          <a:bodyPr/>
          <a:lstStyle/>
          <a:p>
            <a:r>
              <a:rPr lang="pl-PL" dirty="0">
                <a:ea typeface="+mj-lt"/>
                <a:cs typeface="+mj-lt"/>
              </a:rPr>
              <a:t>ZWYCZAJE WIELKANOCNE W NIEMCZECH</a:t>
            </a:r>
            <a:endParaRPr lang="pl-PL">
              <a:ea typeface="+mj-lt"/>
              <a:cs typeface="+mj-lt"/>
            </a:endParaRPr>
          </a:p>
          <a:p>
            <a:endParaRPr lang="pl-PL" dirty="0"/>
          </a:p>
        </p:txBody>
      </p:sp>
      <p:sp>
        <p:nvSpPr>
          <p:cNvPr id="3" name="Symbol zastępczy zawartości 2">
            <a:extLst>
              <a:ext uri="{FF2B5EF4-FFF2-40B4-BE49-F238E27FC236}">
                <a16:creationId xmlns:a16="http://schemas.microsoft.com/office/drawing/2014/main" id="{A10851C3-CECC-4950-8E20-72E12712AE9E}"/>
              </a:ext>
            </a:extLst>
          </p:cNvPr>
          <p:cNvSpPr>
            <a:spLocks noGrp="1"/>
          </p:cNvSpPr>
          <p:nvPr>
            <p:ph sz="half" idx="1"/>
          </p:nvPr>
        </p:nvSpPr>
        <p:spPr/>
        <p:txBody>
          <a:bodyPr vert="horz" lIns="91440" tIns="45720" rIns="91440" bIns="45720" rtlCol="0" anchor="t">
            <a:normAutofit/>
          </a:bodyPr>
          <a:lstStyle/>
          <a:p>
            <a:r>
              <a:rPr lang="pl-PL" dirty="0">
                <a:ea typeface="+mn-lt"/>
                <a:cs typeface="+mn-lt"/>
              </a:rPr>
              <a:t>Podczas </a:t>
            </a:r>
            <a:r>
              <a:rPr lang="pl-PL" dirty="0">
                <a:ea typeface="+mn-lt"/>
                <a:cs typeface="+mn-lt"/>
                <a:hlinkClick r:id="rId2"/>
              </a:rPr>
              <a:t>wielkanocnego śniadania</a:t>
            </a:r>
            <a:r>
              <a:rPr lang="pl-PL" dirty="0">
                <a:ea typeface="+mn-lt"/>
                <a:cs typeface="+mn-lt"/>
              </a:rPr>
              <a:t> nie ma zwyczaju dzielenia się jajkiem, za to popularna - zwłaszcza wśród dzieci - jest zabawa o nazwie </a:t>
            </a:r>
            <a:r>
              <a:rPr lang="pl-PL" i="1" dirty="0" err="1">
                <a:ea typeface="+mn-lt"/>
                <a:cs typeface="+mn-lt"/>
              </a:rPr>
              <a:t>Eier</a:t>
            </a:r>
            <a:r>
              <a:rPr lang="pl-PL" i="1" dirty="0">
                <a:ea typeface="+mn-lt"/>
                <a:cs typeface="+mn-lt"/>
              </a:rPr>
              <a:t> </a:t>
            </a:r>
            <a:r>
              <a:rPr lang="pl-PL" i="1" dirty="0" err="1">
                <a:ea typeface="+mn-lt"/>
                <a:cs typeface="+mn-lt"/>
              </a:rPr>
              <a:t>titschen</a:t>
            </a:r>
            <a:r>
              <a:rPr lang="pl-PL" dirty="0">
                <a:ea typeface="+mn-lt"/>
                <a:cs typeface="+mn-lt"/>
              </a:rPr>
              <a:t>, polegająca na</a:t>
            </a:r>
            <a:r>
              <a:rPr lang="pl-PL" b="1" dirty="0">
                <a:ea typeface="+mn-lt"/>
                <a:cs typeface="+mn-lt"/>
              </a:rPr>
              <a:t> zderzaniu pisanek przed obraniem</a:t>
            </a:r>
            <a:r>
              <a:rPr lang="pl-PL" dirty="0">
                <a:ea typeface="+mn-lt"/>
                <a:cs typeface="+mn-lt"/>
              </a:rPr>
              <a:t>. Bitwa trwa aż do rozbicia ostatniej pisanki.</a:t>
            </a:r>
            <a:endParaRPr lang="pl-PL" dirty="0"/>
          </a:p>
          <a:p>
            <a:pPr>
              <a:buClr>
                <a:srgbClr val="9E3611"/>
              </a:buClr>
            </a:pPr>
            <a:r>
              <a:rPr lang="pl-PL" dirty="0">
                <a:ea typeface="+mn-lt"/>
                <a:cs typeface="+mn-lt"/>
              </a:rPr>
              <a:t>W Niedzielę Wielkanocną na dzieci czekają drobne upominki - pisanki i słodycze ukryte w ogrodzie. Dzieci muszą odnaleźć je samodzielnie.</a:t>
            </a:r>
            <a:endParaRPr lang="pl-PL" dirty="0"/>
          </a:p>
          <a:p>
            <a:pPr>
              <a:buClr>
                <a:srgbClr val="9E3611"/>
              </a:buClr>
            </a:pPr>
            <a:endParaRPr lang="pl-PL" dirty="0"/>
          </a:p>
        </p:txBody>
      </p:sp>
      <p:sp>
        <p:nvSpPr>
          <p:cNvPr id="4" name="Symbol zastępczy zawartości 3">
            <a:extLst>
              <a:ext uri="{FF2B5EF4-FFF2-40B4-BE49-F238E27FC236}">
                <a16:creationId xmlns:a16="http://schemas.microsoft.com/office/drawing/2014/main" id="{C5E0A5A9-E892-4B9C-AF1A-0C84F0F360C5}"/>
              </a:ext>
            </a:extLst>
          </p:cNvPr>
          <p:cNvSpPr>
            <a:spLocks noGrp="1"/>
          </p:cNvSpPr>
          <p:nvPr>
            <p:ph sz="half" idx="2"/>
          </p:nvPr>
        </p:nvSpPr>
        <p:spPr/>
        <p:txBody>
          <a:bodyPr vert="horz" lIns="91440" tIns="45720" rIns="91440" bIns="45720" rtlCol="0" anchor="t">
            <a:normAutofit/>
          </a:bodyPr>
          <a:lstStyle/>
          <a:p>
            <a:r>
              <a:rPr lang="pl-PL" dirty="0">
                <a:ea typeface="+mn-lt"/>
                <a:cs typeface="+mn-lt"/>
              </a:rPr>
              <a:t>Co wiele osób może rozczarować - śmigus-dyngus w Niemczech nie jest znany ani praktykowany.</a:t>
            </a:r>
            <a:endParaRPr lang="pl-PL">
              <a:ea typeface="+mn-lt"/>
              <a:cs typeface="+mn-lt"/>
            </a:endParaRPr>
          </a:p>
          <a:p>
            <a:pPr>
              <a:buClr>
                <a:srgbClr val="9E3611"/>
              </a:buClr>
            </a:pPr>
            <a:r>
              <a:rPr lang="pl-PL" dirty="0">
                <a:ea typeface="+mn-lt"/>
                <a:cs typeface="+mn-lt"/>
              </a:rPr>
              <a:t>Niedziela i poniedziałek są dniami spotkań w rodzinnym gronie, przy suto zastawionym stole.</a:t>
            </a:r>
            <a:endParaRPr lang="pl-PL">
              <a:ea typeface="+mn-lt"/>
              <a:cs typeface="+mn-lt"/>
            </a:endParaRPr>
          </a:p>
          <a:p>
            <a:pPr>
              <a:buClr>
                <a:srgbClr val="9E3611"/>
              </a:buClr>
            </a:pPr>
            <a:br>
              <a:rPr lang="en-US" dirty="0"/>
            </a:br>
            <a:endParaRPr lang="en-US" dirty="0"/>
          </a:p>
        </p:txBody>
      </p:sp>
    </p:spTree>
    <p:extLst>
      <p:ext uri="{BB962C8B-B14F-4D97-AF65-F5344CB8AC3E}">
        <p14:creationId xmlns:p14="http://schemas.microsoft.com/office/powerpoint/2010/main" val="42847207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E3FFA3-7BCA-44C9-8E59-55BA375F4CB4}"/>
              </a:ext>
            </a:extLst>
          </p:cNvPr>
          <p:cNvSpPr>
            <a:spLocks noGrp="1"/>
          </p:cNvSpPr>
          <p:nvPr>
            <p:ph type="title"/>
          </p:nvPr>
        </p:nvSpPr>
        <p:spPr/>
        <p:txBody>
          <a:bodyPr/>
          <a:lstStyle/>
          <a:p>
            <a:r>
              <a:rPr lang="pl-PL" dirty="0"/>
              <a:t>Niemieckie potrawy wielkanocne</a:t>
            </a:r>
          </a:p>
          <a:p>
            <a:endParaRPr lang="pl-PL" dirty="0"/>
          </a:p>
        </p:txBody>
      </p:sp>
      <p:sp>
        <p:nvSpPr>
          <p:cNvPr id="3" name="Symbol zastępczy zawartości 2">
            <a:extLst>
              <a:ext uri="{FF2B5EF4-FFF2-40B4-BE49-F238E27FC236}">
                <a16:creationId xmlns:a16="http://schemas.microsoft.com/office/drawing/2014/main" id="{A10851C3-CECC-4950-8E20-72E12712AE9E}"/>
              </a:ext>
            </a:extLst>
          </p:cNvPr>
          <p:cNvSpPr>
            <a:spLocks noGrp="1"/>
          </p:cNvSpPr>
          <p:nvPr>
            <p:ph sz="half" idx="1"/>
          </p:nvPr>
        </p:nvSpPr>
        <p:spPr/>
        <p:txBody>
          <a:bodyPr vert="horz" lIns="91440" tIns="45720" rIns="91440" bIns="45720" rtlCol="0" anchor="t">
            <a:normAutofit/>
          </a:bodyPr>
          <a:lstStyle/>
          <a:p>
            <a:r>
              <a:rPr lang="pl-PL" dirty="0">
                <a:ea typeface="+mn-lt"/>
                <a:cs typeface="+mn-lt"/>
              </a:rPr>
              <a:t>A co króluje na niemieckich stołach w Wielkanoc? Przede wszystkim są to dania z baraniny (zwłaszcza </a:t>
            </a:r>
            <a:r>
              <a:rPr lang="pl-PL" b="1" dirty="0">
                <a:ea typeface="+mn-lt"/>
                <a:cs typeface="+mn-lt"/>
              </a:rPr>
              <a:t>pieczeń z barana</a:t>
            </a:r>
            <a:r>
              <a:rPr lang="pl-PL" dirty="0">
                <a:ea typeface="+mn-lt"/>
                <a:cs typeface="+mn-lt"/>
              </a:rPr>
              <a:t>), wędliny i kiełbasy. Na każdym niemieckim stole pojawia się cukrowy zajączek oraz </a:t>
            </a:r>
            <a:r>
              <a:rPr lang="pl-PL" b="1" dirty="0">
                <a:ea typeface="+mn-lt"/>
                <a:cs typeface="+mn-lt"/>
              </a:rPr>
              <a:t>babki drożdżowe i serniki</a:t>
            </a:r>
            <a:r>
              <a:rPr lang="pl-PL" dirty="0">
                <a:ea typeface="+mn-lt"/>
                <a:cs typeface="+mn-lt"/>
              </a:rPr>
              <a:t>, często pieczone w foremkach w kształcie baranka.</a:t>
            </a:r>
            <a:endParaRPr lang="pl-PL" dirty="0"/>
          </a:p>
          <a:p>
            <a:pPr>
              <a:buClr>
                <a:srgbClr val="9E3611"/>
              </a:buClr>
            </a:pPr>
            <a:r>
              <a:rPr lang="pl-PL" dirty="0">
                <a:ea typeface="+mn-lt"/>
                <a:cs typeface="+mn-lt"/>
              </a:rPr>
              <a:t>Na stole nie może oczywiście zabraknąć jajek - </a:t>
            </a:r>
            <a:r>
              <a:rPr lang="pl-PL" dirty="0">
                <a:ea typeface="+mn-lt"/>
                <a:cs typeface="+mn-lt"/>
                <a:hlinkClick r:id="rId2"/>
              </a:rPr>
              <a:t>faszerowane jajka</a:t>
            </a:r>
            <a:r>
              <a:rPr lang="pl-PL" dirty="0">
                <a:ea typeface="+mn-lt"/>
                <a:cs typeface="+mn-lt"/>
              </a:rPr>
              <a:t> najczęściej podawane są z kawiorem. Popularne są także zupy: dyniowa i kminkowa.</a:t>
            </a:r>
            <a:endParaRPr lang="pl-PL" dirty="0"/>
          </a:p>
          <a:p>
            <a:pPr>
              <a:buClr>
                <a:srgbClr val="9E3611"/>
              </a:buClr>
            </a:pPr>
            <a:endParaRPr lang="pl-PL" dirty="0"/>
          </a:p>
        </p:txBody>
      </p:sp>
      <p:sp>
        <p:nvSpPr>
          <p:cNvPr id="4" name="Symbol zastępczy zawartości 3">
            <a:extLst>
              <a:ext uri="{FF2B5EF4-FFF2-40B4-BE49-F238E27FC236}">
                <a16:creationId xmlns:a16="http://schemas.microsoft.com/office/drawing/2014/main" id="{C5E0A5A9-E892-4B9C-AF1A-0C84F0F360C5}"/>
              </a:ext>
            </a:extLst>
          </p:cNvPr>
          <p:cNvSpPr>
            <a:spLocks noGrp="1"/>
          </p:cNvSpPr>
          <p:nvPr>
            <p:ph sz="half" idx="2"/>
          </p:nvPr>
        </p:nvSpPr>
        <p:spPr/>
        <p:txBody>
          <a:bodyPr vert="horz" lIns="91440" tIns="45720" rIns="91440" bIns="45720" rtlCol="0" anchor="t">
            <a:normAutofit/>
          </a:bodyPr>
          <a:lstStyle/>
          <a:p>
            <a:r>
              <a:rPr lang="pl-PL" dirty="0">
                <a:ea typeface="+mn-lt"/>
                <a:cs typeface="+mn-lt"/>
              </a:rPr>
              <a:t>Typowo niemieckim przysmakiem wielkanocnym jest </a:t>
            </a:r>
            <a:r>
              <a:rPr lang="pl-PL" b="1" dirty="0" err="1">
                <a:ea typeface="+mn-lt"/>
                <a:cs typeface="+mn-lt"/>
              </a:rPr>
              <a:t>hackepeter</a:t>
            </a:r>
            <a:r>
              <a:rPr lang="pl-PL" b="1" dirty="0">
                <a:ea typeface="+mn-lt"/>
                <a:cs typeface="+mn-lt"/>
              </a:rPr>
              <a:t>, przypominający tatara</a:t>
            </a:r>
            <a:r>
              <a:rPr lang="pl-PL" dirty="0">
                <a:ea typeface="+mn-lt"/>
                <a:cs typeface="+mn-lt"/>
              </a:rPr>
              <a:t>. Robi się go z surowego mięsa wieprzowego, cebuli, świeżej papryki i siekanej natki pietruszki.</a:t>
            </a:r>
            <a:endParaRPr lang="pl-PL" dirty="0"/>
          </a:p>
          <a:p>
            <a:pPr>
              <a:buClr>
                <a:srgbClr val="9E3611"/>
              </a:buClr>
            </a:pPr>
            <a:r>
              <a:rPr lang="pl-PL" dirty="0">
                <a:ea typeface="+mn-lt"/>
                <a:cs typeface="+mn-lt"/>
              </a:rPr>
              <a:t>Do pieczonych mięs i wędlin podaje się pieczywo - zazwyczaj </a:t>
            </a:r>
            <a:r>
              <a:rPr lang="pl-PL" b="1" dirty="0">
                <a:ea typeface="+mn-lt"/>
                <a:cs typeface="+mn-lt"/>
              </a:rPr>
              <a:t>chleb orzechowy</a:t>
            </a:r>
            <a:r>
              <a:rPr lang="pl-PL" dirty="0">
                <a:ea typeface="+mn-lt"/>
                <a:cs typeface="+mn-lt"/>
              </a:rPr>
              <a:t>. Na stołach goszczą także pieczone i wędzone ryby, a na deser owocowe </a:t>
            </a:r>
            <a:r>
              <a:rPr lang="pl-PL" dirty="0" err="1">
                <a:ea typeface="+mn-lt"/>
                <a:cs typeface="+mn-lt"/>
              </a:rPr>
              <a:t>musli</a:t>
            </a:r>
            <a:r>
              <a:rPr lang="pl-PL" dirty="0">
                <a:ea typeface="+mn-lt"/>
                <a:cs typeface="+mn-lt"/>
              </a:rPr>
              <a:t> i knedle.</a:t>
            </a:r>
            <a:endParaRPr lang="pl-PL" dirty="0"/>
          </a:p>
          <a:p>
            <a:pPr>
              <a:buClr>
                <a:srgbClr val="9E3611"/>
              </a:buClr>
            </a:pPr>
            <a:endParaRPr lang="pl-PL" dirty="0"/>
          </a:p>
        </p:txBody>
      </p:sp>
    </p:spTree>
    <p:extLst>
      <p:ext uri="{BB962C8B-B14F-4D97-AF65-F5344CB8AC3E}">
        <p14:creationId xmlns:p14="http://schemas.microsoft.com/office/powerpoint/2010/main" val="18769916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E3FFA3-7BCA-44C9-8E59-55BA375F4CB4}"/>
              </a:ext>
            </a:extLst>
          </p:cNvPr>
          <p:cNvSpPr>
            <a:spLocks noGrp="1"/>
          </p:cNvSpPr>
          <p:nvPr>
            <p:ph type="title"/>
          </p:nvPr>
        </p:nvSpPr>
        <p:spPr/>
        <p:txBody>
          <a:bodyPr/>
          <a:lstStyle/>
          <a:p>
            <a:r>
              <a:rPr lang="pl-PL" dirty="0">
                <a:ea typeface="+mj-lt"/>
                <a:cs typeface="+mj-lt"/>
              </a:rPr>
              <a:t>zwyczaje wielkanocne w </a:t>
            </a:r>
            <a:r>
              <a:rPr lang="pl-PL" dirty="0" err="1">
                <a:ea typeface="+mj-lt"/>
                <a:cs typeface="+mj-lt"/>
              </a:rPr>
              <a:t>anglii</a:t>
            </a:r>
            <a:endParaRPr lang="pl-PL" dirty="0" err="1"/>
          </a:p>
        </p:txBody>
      </p:sp>
      <p:pic>
        <p:nvPicPr>
          <p:cNvPr id="5" name="Obraz 5">
            <a:extLst>
              <a:ext uri="{FF2B5EF4-FFF2-40B4-BE49-F238E27FC236}">
                <a16:creationId xmlns:a16="http://schemas.microsoft.com/office/drawing/2014/main" id="{EE2C6535-75A6-4C94-AF0A-0592965C7CA1}"/>
              </a:ext>
            </a:extLst>
          </p:cNvPr>
          <p:cNvPicPr>
            <a:picLocks noGrp="1" noChangeAspect="1"/>
          </p:cNvPicPr>
          <p:nvPr>
            <p:ph sz="half" idx="1"/>
          </p:nvPr>
        </p:nvPicPr>
        <p:blipFill>
          <a:blip r:embed="rId2"/>
          <a:stretch>
            <a:fillRect/>
          </a:stretch>
        </p:blipFill>
        <p:spPr>
          <a:xfrm>
            <a:off x="1262052" y="2025390"/>
            <a:ext cx="3430957" cy="3167127"/>
          </a:xfrm>
        </p:spPr>
      </p:pic>
      <p:pic>
        <p:nvPicPr>
          <p:cNvPr id="6" name="Obraz 6" descr="Obraz zawierający kilka, kolorowy, liniowany, porządek&#10;&#10;Opis wygenerowany automatycznie">
            <a:extLst>
              <a:ext uri="{FF2B5EF4-FFF2-40B4-BE49-F238E27FC236}">
                <a16:creationId xmlns:a16="http://schemas.microsoft.com/office/drawing/2014/main" id="{83AA2BB3-A13F-483B-9D2B-023366D3632F}"/>
              </a:ext>
            </a:extLst>
          </p:cNvPr>
          <p:cNvPicPr>
            <a:picLocks noGrp="1" noChangeAspect="1"/>
          </p:cNvPicPr>
          <p:nvPr>
            <p:ph sz="half" idx="2"/>
          </p:nvPr>
        </p:nvPicPr>
        <p:blipFill>
          <a:blip r:embed="rId3"/>
          <a:stretch>
            <a:fillRect/>
          </a:stretch>
        </p:blipFill>
        <p:spPr>
          <a:xfrm>
            <a:off x="6566768" y="2268725"/>
            <a:ext cx="3775683" cy="3171694"/>
          </a:xfrm>
        </p:spPr>
      </p:pic>
    </p:spTree>
    <p:extLst>
      <p:ext uri="{BB962C8B-B14F-4D97-AF65-F5344CB8AC3E}">
        <p14:creationId xmlns:p14="http://schemas.microsoft.com/office/powerpoint/2010/main" val="1962388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E3FFA3-7BCA-44C9-8E59-55BA375F4CB4}"/>
              </a:ext>
            </a:extLst>
          </p:cNvPr>
          <p:cNvSpPr>
            <a:spLocks noGrp="1"/>
          </p:cNvSpPr>
          <p:nvPr>
            <p:ph type="title"/>
          </p:nvPr>
        </p:nvSpPr>
        <p:spPr/>
        <p:txBody>
          <a:bodyPr/>
          <a:lstStyle/>
          <a:p>
            <a:r>
              <a:rPr lang="pl-PL" dirty="0"/>
              <a:t>Tradycje wielkanocne w Anglii</a:t>
            </a:r>
          </a:p>
          <a:p>
            <a:endParaRPr lang="pl-PL" dirty="0"/>
          </a:p>
        </p:txBody>
      </p:sp>
      <p:sp>
        <p:nvSpPr>
          <p:cNvPr id="3" name="Symbol zastępczy zawartości 2">
            <a:extLst>
              <a:ext uri="{FF2B5EF4-FFF2-40B4-BE49-F238E27FC236}">
                <a16:creationId xmlns:a16="http://schemas.microsoft.com/office/drawing/2014/main" id="{A10851C3-CECC-4950-8E20-72E12712AE9E}"/>
              </a:ext>
            </a:extLst>
          </p:cNvPr>
          <p:cNvSpPr>
            <a:spLocks noGrp="1"/>
          </p:cNvSpPr>
          <p:nvPr>
            <p:ph sz="half" idx="1"/>
          </p:nvPr>
        </p:nvSpPr>
        <p:spPr/>
        <p:txBody>
          <a:bodyPr vert="horz" lIns="91440" tIns="45720" rIns="91440" bIns="45720" rtlCol="0" anchor="t">
            <a:normAutofit/>
          </a:bodyPr>
          <a:lstStyle/>
          <a:p>
            <a:r>
              <a:rPr lang="pl-PL" dirty="0">
                <a:ea typeface="+mn-lt"/>
                <a:cs typeface="+mn-lt"/>
              </a:rPr>
              <a:t>Wielkanoc w Wielkiej Brytanii, podobnie jak </a:t>
            </a:r>
            <a:r>
              <a:rPr lang="pl-PL" dirty="0">
                <a:ea typeface="+mn-lt"/>
                <a:cs typeface="+mn-lt"/>
                <a:hlinkClick r:id="rId2"/>
              </a:rPr>
              <a:t>Wielkanoc w Polsce</a:t>
            </a:r>
            <a:r>
              <a:rPr lang="pl-PL" dirty="0">
                <a:ea typeface="+mn-lt"/>
                <a:cs typeface="+mn-lt"/>
              </a:rPr>
              <a:t>, kojarzy się m.in. z postacią wielkanocnego zajączka. Ukrywanie czekoladowych jajek i czekoladowych zajączków w ogrodzie ma w Anglii długą tradycję. </a:t>
            </a:r>
            <a:r>
              <a:rPr lang="pl-PL" b="1" dirty="0">
                <a:ea typeface="+mn-lt"/>
                <a:cs typeface="+mn-lt"/>
              </a:rPr>
              <a:t>Dzieci szukają łakoci w niedzielę o poranku</a:t>
            </a:r>
            <a:r>
              <a:rPr lang="pl-PL" dirty="0">
                <a:ea typeface="+mn-lt"/>
                <a:cs typeface="+mn-lt"/>
              </a:rPr>
              <a:t>.</a:t>
            </a:r>
            <a:endParaRPr lang="pl-PL" dirty="0"/>
          </a:p>
          <a:p>
            <a:pPr>
              <a:buClr>
                <a:srgbClr val="9E3611"/>
              </a:buClr>
            </a:pPr>
            <a:r>
              <a:rPr lang="pl-PL" dirty="0">
                <a:ea typeface="+mn-lt"/>
                <a:cs typeface="+mn-lt"/>
                <a:hlinkClick r:id="rId3"/>
              </a:rPr>
              <a:t>Zwyczaj malowania pisanek</a:t>
            </a:r>
            <a:r>
              <a:rPr lang="pl-PL" dirty="0">
                <a:ea typeface="+mn-lt"/>
                <a:cs typeface="+mn-lt"/>
              </a:rPr>
              <a:t> w Wielkiej Brytanii powoli zanika, ustępując miejsca gotowym słodkim wyrobom.</a:t>
            </a:r>
            <a:endParaRPr lang="pl-PL" dirty="0"/>
          </a:p>
          <a:p>
            <a:pPr>
              <a:buClr>
                <a:srgbClr val="9E3611"/>
              </a:buClr>
            </a:pPr>
            <a:endParaRPr lang="pl-PL" dirty="0"/>
          </a:p>
        </p:txBody>
      </p:sp>
      <p:sp>
        <p:nvSpPr>
          <p:cNvPr id="4" name="Symbol zastępczy zawartości 3">
            <a:extLst>
              <a:ext uri="{FF2B5EF4-FFF2-40B4-BE49-F238E27FC236}">
                <a16:creationId xmlns:a16="http://schemas.microsoft.com/office/drawing/2014/main" id="{C5E0A5A9-E892-4B9C-AF1A-0C84F0F360C5}"/>
              </a:ext>
            </a:extLst>
          </p:cNvPr>
          <p:cNvSpPr>
            <a:spLocks noGrp="1"/>
          </p:cNvSpPr>
          <p:nvPr>
            <p:ph sz="half" idx="2"/>
          </p:nvPr>
        </p:nvSpPr>
        <p:spPr/>
        <p:txBody>
          <a:bodyPr vert="horz" lIns="91440" tIns="45720" rIns="91440" bIns="45720" rtlCol="0" anchor="t">
            <a:normAutofit/>
          </a:bodyPr>
          <a:lstStyle/>
          <a:p>
            <a:r>
              <a:rPr lang="pl-PL" dirty="0">
                <a:ea typeface="+mn-lt"/>
                <a:cs typeface="+mn-lt"/>
              </a:rPr>
              <a:t>Oprócz wielkanocnego zajączka, ogromną rolę pełnią jajka, jednak najczęściej jako wielkanocna potrawa czy element zabawy. </a:t>
            </a:r>
            <a:r>
              <a:rPr lang="pl-PL" i="1" dirty="0">
                <a:ea typeface="+mn-lt"/>
                <a:cs typeface="+mn-lt"/>
              </a:rPr>
              <a:t>Rolling </a:t>
            </a:r>
            <a:r>
              <a:rPr lang="pl-PL" i="1" dirty="0" err="1">
                <a:ea typeface="+mn-lt"/>
                <a:cs typeface="+mn-lt"/>
              </a:rPr>
              <a:t>Egg</a:t>
            </a:r>
            <a:r>
              <a:rPr lang="pl-PL" i="1" dirty="0">
                <a:ea typeface="+mn-lt"/>
                <a:cs typeface="+mn-lt"/>
              </a:rPr>
              <a:t> </a:t>
            </a:r>
            <a:r>
              <a:rPr lang="pl-PL" dirty="0">
                <a:ea typeface="+mn-lt"/>
                <a:cs typeface="+mn-lt"/>
              </a:rPr>
              <a:t> to swoiste </a:t>
            </a:r>
            <a:r>
              <a:rPr lang="pl-PL" b="1" dirty="0">
                <a:ea typeface="+mn-lt"/>
                <a:cs typeface="+mn-lt"/>
              </a:rPr>
              <a:t>wyścigi w turlaniu jajek do mety</a:t>
            </a:r>
            <a:r>
              <a:rPr lang="pl-PL" dirty="0">
                <a:ea typeface="+mn-lt"/>
                <a:cs typeface="+mn-lt"/>
              </a:rPr>
              <a:t>. Wygrywa ten, czyje jajko w nienaruszonym stanie znalazło się na niej jako pierwsze.</a:t>
            </a:r>
            <a:endParaRPr lang="pl-PL" dirty="0"/>
          </a:p>
        </p:txBody>
      </p:sp>
    </p:spTree>
    <p:extLst>
      <p:ext uri="{BB962C8B-B14F-4D97-AF65-F5344CB8AC3E}">
        <p14:creationId xmlns:p14="http://schemas.microsoft.com/office/powerpoint/2010/main" val="3124640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8D6AFFB-C5A8-4EB9-B07C-6C137A217EA5}"/>
              </a:ext>
            </a:extLst>
          </p:cNvPr>
          <p:cNvSpPr>
            <a:spLocks noGrp="1"/>
          </p:cNvSpPr>
          <p:nvPr>
            <p:ph type="title"/>
          </p:nvPr>
        </p:nvSpPr>
        <p:spPr/>
        <p:txBody>
          <a:bodyPr/>
          <a:lstStyle/>
          <a:p>
            <a:r>
              <a:rPr lang="pl-PL" dirty="0">
                <a:ea typeface="+mj-lt"/>
                <a:cs typeface="+mj-lt"/>
              </a:rPr>
              <a:t>TRADYCJE WIELKANOCNE W ANGLII</a:t>
            </a:r>
          </a:p>
          <a:p>
            <a:endParaRPr lang="pl-PL" dirty="0"/>
          </a:p>
        </p:txBody>
      </p:sp>
      <p:sp>
        <p:nvSpPr>
          <p:cNvPr id="3" name="Symbol zastępczy zawartości 2">
            <a:extLst>
              <a:ext uri="{FF2B5EF4-FFF2-40B4-BE49-F238E27FC236}">
                <a16:creationId xmlns:a16="http://schemas.microsoft.com/office/drawing/2014/main" id="{D95C7BD7-B0E9-4E28-989B-283DB01ECF02}"/>
              </a:ext>
            </a:extLst>
          </p:cNvPr>
          <p:cNvSpPr>
            <a:spLocks noGrp="1"/>
          </p:cNvSpPr>
          <p:nvPr>
            <p:ph sz="half" idx="1"/>
          </p:nvPr>
        </p:nvSpPr>
        <p:spPr/>
        <p:txBody>
          <a:bodyPr vert="horz" lIns="91440" tIns="45720" rIns="91440" bIns="45720" rtlCol="0" anchor="t">
            <a:normAutofit fontScale="85000" lnSpcReduction="10000"/>
          </a:bodyPr>
          <a:lstStyle/>
          <a:p>
            <a:r>
              <a:rPr lang="pl-PL" dirty="0">
                <a:ea typeface="+mn-lt"/>
                <a:cs typeface="+mn-lt"/>
              </a:rPr>
              <a:t>Brytyjczycy nie mają zwyczaju chodzenia do kościoła ze </a:t>
            </a:r>
            <a:r>
              <a:rPr lang="pl-PL" dirty="0">
                <a:ea typeface="+mn-lt"/>
                <a:cs typeface="+mn-lt"/>
                <a:hlinkClick r:id="rId2"/>
              </a:rPr>
              <a:t>święconką</a:t>
            </a:r>
            <a:r>
              <a:rPr lang="pl-PL" dirty="0">
                <a:ea typeface="+mn-lt"/>
                <a:cs typeface="+mn-lt"/>
              </a:rPr>
              <a:t>, rzadko też poszczą. Mają jednak inne tradycje, których nie znamy w naszym kraju. Przykładem jest </a:t>
            </a:r>
            <a:r>
              <a:rPr lang="pl-PL" dirty="0" err="1">
                <a:ea typeface="+mn-lt"/>
                <a:cs typeface="+mn-lt"/>
              </a:rPr>
              <a:t>Royal</a:t>
            </a:r>
            <a:r>
              <a:rPr lang="pl-PL" dirty="0">
                <a:ea typeface="+mn-lt"/>
                <a:cs typeface="+mn-lt"/>
              </a:rPr>
              <a:t> </a:t>
            </a:r>
            <a:r>
              <a:rPr lang="pl-PL" dirty="0" err="1">
                <a:ea typeface="+mn-lt"/>
                <a:cs typeface="+mn-lt"/>
              </a:rPr>
              <a:t>Maundy</a:t>
            </a:r>
            <a:r>
              <a:rPr lang="pl-PL" dirty="0">
                <a:ea typeface="+mn-lt"/>
                <a:cs typeface="+mn-lt"/>
              </a:rPr>
              <a:t>, czyli wydarzenie odbywające się w Wielki Czwartek (</a:t>
            </a:r>
            <a:r>
              <a:rPr lang="pl-PL" i="1" dirty="0" err="1">
                <a:ea typeface="+mn-lt"/>
                <a:cs typeface="+mn-lt"/>
              </a:rPr>
              <a:t>Maundy</a:t>
            </a:r>
            <a:r>
              <a:rPr lang="pl-PL" i="1" dirty="0">
                <a:ea typeface="+mn-lt"/>
                <a:cs typeface="+mn-lt"/>
              </a:rPr>
              <a:t> </a:t>
            </a:r>
            <a:r>
              <a:rPr lang="pl-PL" i="1" dirty="0" err="1">
                <a:ea typeface="+mn-lt"/>
                <a:cs typeface="+mn-lt"/>
              </a:rPr>
              <a:t>Thursday</a:t>
            </a:r>
            <a:r>
              <a:rPr lang="pl-PL" dirty="0">
                <a:ea typeface="+mn-lt"/>
                <a:cs typeface="+mn-lt"/>
              </a:rPr>
              <a:t>).</a:t>
            </a:r>
            <a:endParaRPr lang="pl-PL" dirty="0"/>
          </a:p>
          <a:p>
            <a:pPr>
              <a:buClr>
                <a:srgbClr val="9E3611"/>
              </a:buClr>
            </a:pPr>
            <a:r>
              <a:rPr lang="pl-PL" dirty="0">
                <a:ea typeface="+mn-lt"/>
                <a:cs typeface="+mn-lt"/>
              </a:rPr>
              <a:t>Jest to tradycja nawiązująca</a:t>
            </a:r>
            <a:r>
              <a:rPr lang="pl-PL" b="1" dirty="0">
                <a:ea typeface="+mn-lt"/>
                <a:cs typeface="+mn-lt"/>
              </a:rPr>
              <a:t> </a:t>
            </a:r>
            <a:r>
              <a:rPr lang="pl-PL" dirty="0">
                <a:ea typeface="+mn-lt"/>
                <a:cs typeface="+mn-lt"/>
              </a:rPr>
              <a:t>do</a:t>
            </a:r>
            <a:r>
              <a:rPr lang="pl-PL" b="1" dirty="0">
                <a:ea typeface="+mn-lt"/>
                <a:cs typeface="+mn-lt"/>
              </a:rPr>
              <a:t> obmywania przez Jezusa stóp apostołów</a:t>
            </a:r>
            <a:r>
              <a:rPr lang="pl-PL" dirty="0">
                <a:ea typeface="+mn-lt"/>
                <a:cs typeface="+mn-lt"/>
              </a:rPr>
              <a:t>. Kiedyś, w tym dniu, monarcha postępował podobnie w stosunku do ubogich. Obecnie, królowa Wielkiej Brytanii wręcza monety, specjalnie wybite na tę okazję, ludziom szczególnie zasłużonym dla społeczeństwa, rozdając jednocześnie białe i czerwone portfele. Liczba wyróżnionych osób zależy od aktualnego wieku monarchy.</a:t>
            </a:r>
            <a:endParaRPr lang="pl-PL" dirty="0"/>
          </a:p>
          <a:p>
            <a:pPr>
              <a:buClr>
                <a:srgbClr val="9E3611"/>
              </a:buClr>
            </a:pPr>
            <a:endParaRPr lang="pl-PL" dirty="0"/>
          </a:p>
        </p:txBody>
      </p:sp>
      <p:sp>
        <p:nvSpPr>
          <p:cNvPr id="4" name="Symbol zastępczy zawartości 3">
            <a:extLst>
              <a:ext uri="{FF2B5EF4-FFF2-40B4-BE49-F238E27FC236}">
                <a16:creationId xmlns:a16="http://schemas.microsoft.com/office/drawing/2014/main" id="{E29F987E-CE3E-44CA-A840-BE299E8B28A2}"/>
              </a:ext>
            </a:extLst>
          </p:cNvPr>
          <p:cNvSpPr>
            <a:spLocks noGrp="1"/>
          </p:cNvSpPr>
          <p:nvPr>
            <p:ph sz="half" idx="2"/>
          </p:nvPr>
        </p:nvSpPr>
        <p:spPr/>
        <p:txBody>
          <a:bodyPr vert="horz" lIns="91440" tIns="45720" rIns="91440" bIns="45720" rtlCol="0" anchor="t">
            <a:normAutofit fontScale="85000" lnSpcReduction="10000"/>
          </a:bodyPr>
          <a:lstStyle/>
          <a:p>
            <a:r>
              <a:rPr lang="pl-PL" dirty="0">
                <a:ea typeface="+mn-lt"/>
                <a:cs typeface="+mn-lt"/>
              </a:rPr>
              <a:t>Wielkanoc w Wielkiej Brytanii ma charakter rodzinny, a wielu Brytyjczyków ma wolne od pracy już w piątek. </a:t>
            </a:r>
            <a:endParaRPr lang="pl-PL" dirty="0"/>
          </a:p>
          <a:p>
            <a:pPr>
              <a:buClr>
                <a:srgbClr val="9E3611"/>
              </a:buClr>
            </a:pPr>
            <a:r>
              <a:rPr lang="pl-PL" dirty="0">
                <a:ea typeface="+mn-lt"/>
                <a:cs typeface="+mn-lt"/>
              </a:rPr>
              <a:t>Do wielkanocnych tradycji w Anglii należy też Pace </a:t>
            </a:r>
            <a:r>
              <a:rPr lang="pl-PL" dirty="0" err="1">
                <a:ea typeface="+mn-lt"/>
                <a:cs typeface="+mn-lt"/>
              </a:rPr>
              <a:t>Egging</a:t>
            </a:r>
            <a:r>
              <a:rPr lang="pl-PL" dirty="0">
                <a:ea typeface="+mn-lt"/>
                <a:cs typeface="+mn-lt"/>
              </a:rPr>
              <a:t>. Dzieci chodzą od domu do domu, prosząc o czekoladowe jajka. W podziękowaniu śpiewają piosenkę, której słowa obiecują, że dzieci nie pojawią się w tym domu aż do... kolejnej Wielkanocy.</a:t>
            </a:r>
            <a:endParaRPr lang="pl-PL" dirty="0"/>
          </a:p>
          <a:p>
            <a:pPr>
              <a:buClr>
                <a:srgbClr val="9E3611"/>
              </a:buClr>
            </a:pPr>
            <a:r>
              <a:rPr lang="pl-PL" dirty="0">
                <a:ea typeface="+mn-lt"/>
                <a:cs typeface="+mn-lt"/>
              </a:rPr>
              <a:t>Brytyjczycy nie polewają się wodą, popularny u nas </a:t>
            </a:r>
            <a:r>
              <a:rPr lang="pl-PL" b="1" dirty="0">
                <a:ea typeface="+mn-lt"/>
                <a:cs typeface="+mn-lt"/>
              </a:rPr>
              <a:t>śmigus-dyngus nie jest znany na Wyspach</a:t>
            </a:r>
            <a:r>
              <a:rPr lang="pl-PL" dirty="0">
                <a:ea typeface="+mn-lt"/>
                <a:cs typeface="+mn-lt"/>
              </a:rPr>
              <a:t>.</a:t>
            </a:r>
            <a:endParaRPr lang="pl-PL" dirty="0"/>
          </a:p>
          <a:p>
            <a:pPr>
              <a:buClr>
                <a:srgbClr val="9E3611"/>
              </a:buClr>
            </a:pPr>
            <a:endParaRPr lang="pl-PL" dirty="0"/>
          </a:p>
        </p:txBody>
      </p:sp>
    </p:spTree>
    <p:extLst>
      <p:ext uri="{BB962C8B-B14F-4D97-AF65-F5344CB8AC3E}">
        <p14:creationId xmlns:p14="http://schemas.microsoft.com/office/powerpoint/2010/main" val="4195605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8D6AFFB-C5A8-4EB9-B07C-6C137A217EA5}"/>
              </a:ext>
            </a:extLst>
          </p:cNvPr>
          <p:cNvSpPr>
            <a:spLocks noGrp="1"/>
          </p:cNvSpPr>
          <p:nvPr>
            <p:ph type="title"/>
          </p:nvPr>
        </p:nvSpPr>
        <p:spPr/>
        <p:txBody>
          <a:bodyPr/>
          <a:lstStyle/>
          <a:p>
            <a:r>
              <a:rPr lang="pl-PL" dirty="0"/>
              <a:t>Wielkanoc w Anglii - pochodzenie nazwy</a:t>
            </a:r>
          </a:p>
          <a:p>
            <a:endParaRPr lang="pl-PL" dirty="0"/>
          </a:p>
        </p:txBody>
      </p:sp>
      <p:sp>
        <p:nvSpPr>
          <p:cNvPr id="4" name="Symbol zastępczy zawartości 3">
            <a:extLst>
              <a:ext uri="{FF2B5EF4-FFF2-40B4-BE49-F238E27FC236}">
                <a16:creationId xmlns:a16="http://schemas.microsoft.com/office/drawing/2014/main" id="{E29F987E-CE3E-44CA-A840-BE299E8B28A2}"/>
              </a:ext>
            </a:extLst>
          </p:cNvPr>
          <p:cNvSpPr>
            <a:spLocks noGrp="1"/>
          </p:cNvSpPr>
          <p:nvPr>
            <p:ph sz="half" idx="2"/>
          </p:nvPr>
        </p:nvSpPr>
        <p:spPr/>
        <p:txBody>
          <a:bodyPr vert="horz" lIns="91440" tIns="45720" rIns="91440" bIns="45720" rtlCol="0" anchor="t">
            <a:normAutofit/>
          </a:bodyPr>
          <a:lstStyle/>
          <a:p>
            <a:r>
              <a:rPr lang="pl-PL" dirty="0">
                <a:ea typeface="+mn-lt"/>
                <a:cs typeface="+mn-lt"/>
              </a:rPr>
              <a:t>Wielkanoc w Anglii ma </a:t>
            </a:r>
            <a:r>
              <a:rPr lang="pl-PL" b="1" dirty="0">
                <a:ea typeface="+mn-lt"/>
                <a:cs typeface="+mn-lt"/>
              </a:rPr>
              <a:t>bardzo komercyjny charakter</a:t>
            </a:r>
            <a:r>
              <a:rPr lang="pl-PL" dirty="0">
                <a:ea typeface="+mn-lt"/>
                <a:cs typeface="+mn-lt"/>
              </a:rPr>
              <a:t> i wiąże się z licznymi wyprzedażami i festynami. Symbolem świąt, podobnie jak symbolem wiosny, są kwitnące żonkile, a Londyn wprost rozkwita</a:t>
            </a:r>
            <a:endParaRPr lang="pl-PL" dirty="0"/>
          </a:p>
        </p:txBody>
      </p:sp>
      <p:sp>
        <p:nvSpPr>
          <p:cNvPr id="13" name="Symbol zastępczy zawartości 12">
            <a:extLst>
              <a:ext uri="{FF2B5EF4-FFF2-40B4-BE49-F238E27FC236}">
                <a16:creationId xmlns:a16="http://schemas.microsoft.com/office/drawing/2014/main" id="{06CDC63F-B358-4A65-91EA-05E8FF984295}"/>
              </a:ext>
            </a:extLst>
          </p:cNvPr>
          <p:cNvSpPr>
            <a:spLocks noGrp="1"/>
          </p:cNvSpPr>
          <p:nvPr>
            <p:ph sz="half" idx="1"/>
          </p:nvPr>
        </p:nvSpPr>
        <p:spPr/>
        <p:txBody>
          <a:bodyPr vert="horz" lIns="91440" tIns="45720" rIns="91440" bIns="45720" rtlCol="0" anchor="t">
            <a:normAutofit/>
          </a:bodyPr>
          <a:lstStyle/>
          <a:p>
            <a:r>
              <a:rPr lang="pl-PL" dirty="0">
                <a:ea typeface="+mn-lt"/>
                <a:cs typeface="+mn-lt"/>
              </a:rPr>
              <a:t>W Wielkiej Brytanii tradycje wielkanocne sięgają daleko w przeszłość przedchrześcijańską. Już sama nazwa </a:t>
            </a:r>
            <a:r>
              <a:rPr lang="pl-PL" i="1" dirty="0" err="1">
                <a:ea typeface="+mn-lt"/>
                <a:cs typeface="+mn-lt"/>
              </a:rPr>
              <a:t>Easter</a:t>
            </a:r>
            <a:r>
              <a:rPr lang="pl-PL" i="1" dirty="0">
                <a:ea typeface="+mn-lt"/>
                <a:cs typeface="+mn-lt"/>
              </a:rPr>
              <a:t> </a:t>
            </a:r>
            <a:r>
              <a:rPr lang="pl-PL" dirty="0">
                <a:ea typeface="+mn-lt"/>
                <a:cs typeface="+mn-lt"/>
              </a:rPr>
              <a:t>wywodzi się od imienia bogini wiosny, </a:t>
            </a:r>
            <a:r>
              <a:rPr lang="pl-PL" dirty="0" err="1">
                <a:ea typeface="+mn-lt"/>
                <a:cs typeface="+mn-lt"/>
              </a:rPr>
              <a:t>Eostre</a:t>
            </a:r>
            <a:r>
              <a:rPr lang="pl-PL" dirty="0">
                <a:ea typeface="+mn-lt"/>
                <a:cs typeface="+mn-lt"/>
              </a:rPr>
              <a:t>. Popularny gość kartek świątecznych i witryn sklepowych – </a:t>
            </a:r>
            <a:r>
              <a:rPr lang="pl-PL" b="1" dirty="0">
                <a:ea typeface="+mn-lt"/>
                <a:cs typeface="+mn-lt"/>
              </a:rPr>
              <a:t>zajączek wielkanocny (</a:t>
            </a:r>
            <a:r>
              <a:rPr lang="pl-PL" b="1" i="1" dirty="0" err="1">
                <a:ea typeface="+mn-lt"/>
                <a:cs typeface="+mn-lt"/>
              </a:rPr>
              <a:t>easter</a:t>
            </a:r>
            <a:r>
              <a:rPr lang="pl-PL" b="1" i="1" dirty="0">
                <a:ea typeface="+mn-lt"/>
                <a:cs typeface="+mn-lt"/>
              </a:rPr>
              <a:t> </a:t>
            </a:r>
            <a:r>
              <a:rPr lang="pl-PL" b="1" i="1" dirty="0" err="1">
                <a:ea typeface="+mn-lt"/>
                <a:cs typeface="+mn-lt"/>
              </a:rPr>
              <a:t>bunny</a:t>
            </a:r>
            <a:r>
              <a:rPr lang="pl-PL" b="1" i="1" dirty="0">
                <a:ea typeface="+mn-lt"/>
                <a:cs typeface="+mn-lt"/>
              </a:rPr>
              <a:t>), </a:t>
            </a:r>
            <a:r>
              <a:rPr lang="pl-PL" dirty="0">
                <a:ea typeface="+mn-lt"/>
                <a:cs typeface="+mn-lt"/>
              </a:rPr>
              <a:t>również pochodzi z Wysp i jest symbolem płodności.</a:t>
            </a:r>
            <a:endParaRPr lang="pl-PL" dirty="0"/>
          </a:p>
        </p:txBody>
      </p:sp>
    </p:spTree>
    <p:extLst>
      <p:ext uri="{BB962C8B-B14F-4D97-AF65-F5344CB8AC3E}">
        <p14:creationId xmlns:p14="http://schemas.microsoft.com/office/powerpoint/2010/main" val="1094206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0C001B-EA0A-46C0-AFD5-ADFBABF5C640}"/>
              </a:ext>
            </a:extLst>
          </p:cNvPr>
          <p:cNvSpPr>
            <a:spLocks noGrp="1"/>
          </p:cNvSpPr>
          <p:nvPr>
            <p:ph type="title"/>
          </p:nvPr>
        </p:nvSpPr>
        <p:spPr/>
        <p:txBody>
          <a:bodyPr/>
          <a:lstStyle/>
          <a:p>
            <a:r>
              <a:rPr lang="pl-PL" sz="4000" b="1" dirty="0"/>
              <a:t>Zwyczaje wielkanocne w Polsce </a:t>
            </a:r>
            <a:endParaRPr lang="pl-PL" sz="4000" dirty="0"/>
          </a:p>
          <a:p>
            <a:endParaRPr lang="pl-PL" dirty="0"/>
          </a:p>
        </p:txBody>
      </p:sp>
      <p:sp>
        <p:nvSpPr>
          <p:cNvPr id="3" name="Symbol zastępczy zawartości 2">
            <a:extLst>
              <a:ext uri="{FF2B5EF4-FFF2-40B4-BE49-F238E27FC236}">
                <a16:creationId xmlns:a16="http://schemas.microsoft.com/office/drawing/2014/main" id="{E8EC532A-780E-4DED-8770-88DBFDA1F53C}"/>
              </a:ext>
            </a:extLst>
          </p:cNvPr>
          <p:cNvSpPr>
            <a:spLocks noGrp="1"/>
          </p:cNvSpPr>
          <p:nvPr>
            <p:ph idx="1"/>
          </p:nvPr>
        </p:nvSpPr>
        <p:spPr/>
        <p:txBody>
          <a:bodyPr vert="horz" lIns="91440" tIns="45720" rIns="91440" bIns="45720" rtlCol="0" anchor="t">
            <a:normAutofit/>
          </a:bodyPr>
          <a:lstStyle/>
          <a:p>
            <a:r>
              <a:rPr lang="pl-PL" b="1" dirty="0">
                <a:ea typeface="+mn-lt"/>
                <a:cs typeface="+mn-lt"/>
              </a:rPr>
              <a:t>Wielkanocne</a:t>
            </a:r>
            <a:r>
              <a:rPr lang="pl-PL" dirty="0">
                <a:ea typeface="+mn-lt"/>
                <a:cs typeface="+mn-lt"/>
              </a:rPr>
              <a:t> </a:t>
            </a:r>
            <a:r>
              <a:rPr lang="pl-PL" b="1" dirty="0">
                <a:ea typeface="+mn-lt"/>
                <a:cs typeface="+mn-lt"/>
              </a:rPr>
              <a:t>zwyczaje</a:t>
            </a:r>
            <a:r>
              <a:rPr lang="pl-PL" dirty="0">
                <a:ea typeface="+mn-lt"/>
                <a:cs typeface="+mn-lt"/>
              </a:rPr>
              <a:t> </a:t>
            </a:r>
            <a:r>
              <a:rPr lang="pl-PL" b="1" dirty="0">
                <a:ea typeface="+mn-lt"/>
                <a:cs typeface="+mn-lt"/>
              </a:rPr>
              <a:t>w</a:t>
            </a:r>
            <a:r>
              <a:rPr lang="pl-PL" dirty="0">
                <a:ea typeface="+mn-lt"/>
                <a:cs typeface="+mn-lt"/>
              </a:rPr>
              <a:t> </a:t>
            </a:r>
            <a:r>
              <a:rPr lang="pl-PL" b="1" dirty="0">
                <a:ea typeface="+mn-lt"/>
                <a:cs typeface="+mn-lt"/>
              </a:rPr>
              <a:t>Polsce</a:t>
            </a:r>
            <a:r>
              <a:rPr lang="pl-PL" dirty="0">
                <a:ea typeface="+mn-lt"/>
                <a:cs typeface="+mn-lt"/>
              </a:rPr>
              <a:t> Popielec kończy zapusty alias mięsopusty, czyli karnawał i zaczyna Wielki Post. W średniowieczu wolna od postu była jedynie czwarta niedziela Wielkiego Postu. Był to czas radowania, czyli </a:t>
            </a:r>
            <a:r>
              <a:rPr lang="pl-PL" dirty="0" err="1">
                <a:ea typeface="+mn-lt"/>
                <a:cs typeface="+mn-lt"/>
              </a:rPr>
              <a:t>laetare</a:t>
            </a:r>
            <a:r>
              <a:rPr lang="pl-PL" dirty="0">
                <a:ea typeface="+mn-lt"/>
                <a:cs typeface="+mn-lt"/>
              </a:rPr>
              <a:t>, kiedy wiosna przegania zimę i zaczyna się rok </a:t>
            </a:r>
            <a:r>
              <a:rPr lang="pl-PL" dirty="0" err="1">
                <a:ea typeface="+mn-lt"/>
                <a:cs typeface="+mn-lt"/>
              </a:rPr>
              <a:t>rolniczy.Niedziela</a:t>
            </a:r>
            <a:r>
              <a:rPr lang="pl-PL" dirty="0">
                <a:ea typeface="+mn-lt"/>
                <a:cs typeface="+mn-lt"/>
              </a:rPr>
              <a:t> Palmowa otwiera Wielki Tydzień przed Wielkanocą. Wierni przychodzą z palemkami do kościoła, gdzie ksiądz je święci. Ma to upamiętniać biblijne przybycie Jezusa do Jerozolimy, gdzie mieszkańcy witali Chrystusa palmowymi liśćmi. </a:t>
            </a:r>
            <a:endParaRPr lang="pl-PL" dirty="0"/>
          </a:p>
        </p:txBody>
      </p:sp>
      <p:pic>
        <p:nvPicPr>
          <p:cNvPr id="4" name="Obraz 4" descr="Obraz zawierający kolorowy, kilka&#10;&#10;Opis wygenerowany automatycznie">
            <a:extLst>
              <a:ext uri="{FF2B5EF4-FFF2-40B4-BE49-F238E27FC236}">
                <a16:creationId xmlns:a16="http://schemas.microsoft.com/office/drawing/2014/main" id="{05DAD833-720E-404B-BD22-84CEE79318EE}"/>
              </a:ext>
            </a:extLst>
          </p:cNvPr>
          <p:cNvPicPr>
            <a:picLocks noChangeAspect="1"/>
          </p:cNvPicPr>
          <p:nvPr/>
        </p:nvPicPr>
        <p:blipFill>
          <a:blip r:embed="rId2"/>
          <a:stretch>
            <a:fillRect/>
          </a:stretch>
        </p:blipFill>
        <p:spPr>
          <a:xfrm>
            <a:off x="-5074085" y="1427901"/>
            <a:ext cx="3906032" cy="2593018"/>
          </a:xfrm>
          <a:prstGeom prst="rect">
            <a:avLst/>
          </a:prstGeom>
        </p:spPr>
      </p:pic>
    </p:spTree>
    <p:extLst>
      <p:ext uri="{BB962C8B-B14F-4D97-AF65-F5344CB8AC3E}">
        <p14:creationId xmlns:p14="http://schemas.microsoft.com/office/powerpoint/2010/main" val="30468853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8D6AFFB-C5A8-4EB9-B07C-6C137A217EA5}"/>
              </a:ext>
            </a:extLst>
          </p:cNvPr>
          <p:cNvSpPr>
            <a:spLocks noGrp="1"/>
          </p:cNvSpPr>
          <p:nvPr>
            <p:ph type="title"/>
          </p:nvPr>
        </p:nvSpPr>
        <p:spPr/>
        <p:txBody>
          <a:bodyPr/>
          <a:lstStyle/>
          <a:p>
            <a:r>
              <a:rPr lang="pl-PL" dirty="0"/>
              <a:t>Potrawy wielkanocne w Anglii</a:t>
            </a:r>
          </a:p>
          <a:p>
            <a:endParaRPr lang="pl-PL" dirty="0"/>
          </a:p>
        </p:txBody>
      </p:sp>
      <p:sp>
        <p:nvSpPr>
          <p:cNvPr id="3" name="Symbol zastępczy zawartości 2">
            <a:extLst>
              <a:ext uri="{FF2B5EF4-FFF2-40B4-BE49-F238E27FC236}">
                <a16:creationId xmlns:a16="http://schemas.microsoft.com/office/drawing/2014/main" id="{D95C7BD7-B0E9-4E28-989B-283DB01ECF02}"/>
              </a:ext>
            </a:extLst>
          </p:cNvPr>
          <p:cNvSpPr>
            <a:spLocks noGrp="1"/>
          </p:cNvSpPr>
          <p:nvPr>
            <p:ph sz="half" idx="1"/>
          </p:nvPr>
        </p:nvSpPr>
        <p:spPr/>
        <p:txBody>
          <a:bodyPr vert="horz" lIns="91440" tIns="45720" rIns="91440" bIns="45720" rtlCol="0" anchor="t">
            <a:normAutofit/>
          </a:bodyPr>
          <a:lstStyle/>
          <a:p>
            <a:r>
              <a:rPr lang="pl-PL" dirty="0">
                <a:ea typeface="+mn-lt"/>
                <a:cs typeface="+mn-lt"/>
              </a:rPr>
              <a:t>słodkie bułki (hot cross </a:t>
            </a:r>
            <a:r>
              <a:rPr lang="pl-PL" dirty="0" err="1">
                <a:ea typeface="+mn-lt"/>
                <a:cs typeface="+mn-lt"/>
              </a:rPr>
              <a:t>buns</a:t>
            </a:r>
            <a:r>
              <a:rPr lang="pl-PL" dirty="0">
                <a:ea typeface="+mn-lt"/>
                <a:cs typeface="+mn-lt"/>
              </a:rPr>
              <a:t>),</a:t>
            </a:r>
            <a:endParaRPr lang="pl-PL" dirty="0"/>
          </a:p>
          <a:p>
            <a:pPr>
              <a:buClr>
                <a:srgbClr val="9E3611"/>
              </a:buClr>
            </a:pPr>
            <a:r>
              <a:rPr lang="pl-PL" dirty="0">
                <a:ea typeface="+mn-lt"/>
                <a:cs typeface="+mn-lt"/>
              </a:rPr>
              <a:t>gotowane jajka (podawane zwłaszcza na </a:t>
            </a:r>
            <a:r>
              <a:rPr lang="pl-PL" dirty="0">
                <a:ea typeface="+mn-lt"/>
                <a:cs typeface="+mn-lt"/>
                <a:hlinkClick r:id="rId2"/>
              </a:rPr>
              <a:t>śniadanie wielkanocne</a:t>
            </a:r>
            <a:r>
              <a:rPr lang="pl-PL" dirty="0">
                <a:ea typeface="+mn-lt"/>
                <a:cs typeface="+mn-lt"/>
              </a:rPr>
              <a:t>),</a:t>
            </a:r>
            <a:endParaRPr lang="pl-PL" dirty="0"/>
          </a:p>
          <a:p>
            <a:pPr>
              <a:buClr>
                <a:srgbClr val="9E3611"/>
              </a:buClr>
            </a:pPr>
            <a:r>
              <a:rPr lang="pl-PL" dirty="0">
                <a:ea typeface="+mn-lt"/>
                <a:cs typeface="+mn-lt"/>
              </a:rPr>
              <a:t>pieczone jagnię,</a:t>
            </a:r>
            <a:endParaRPr lang="pl-PL" dirty="0"/>
          </a:p>
          <a:p>
            <a:pPr>
              <a:buClr>
                <a:srgbClr val="9E3611"/>
              </a:buClr>
            </a:pPr>
            <a:r>
              <a:rPr lang="pl-PL" i="1" dirty="0" err="1">
                <a:ea typeface="+mn-lt"/>
                <a:cs typeface="+mn-lt"/>
              </a:rPr>
              <a:t>Simnel</a:t>
            </a:r>
            <a:r>
              <a:rPr lang="pl-PL" i="1" dirty="0">
                <a:ea typeface="+mn-lt"/>
                <a:cs typeface="+mn-lt"/>
              </a:rPr>
              <a:t> </a:t>
            </a:r>
            <a:r>
              <a:rPr lang="pl-PL" i="1" dirty="0" err="1">
                <a:ea typeface="+mn-lt"/>
                <a:cs typeface="+mn-lt"/>
              </a:rPr>
              <a:t>Cake</a:t>
            </a:r>
            <a:r>
              <a:rPr lang="pl-PL" dirty="0">
                <a:ea typeface="+mn-lt"/>
                <a:cs typeface="+mn-lt"/>
              </a:rPr>
              <a:t> (ciasto migdałowo-owocowe),</a:t>
            </a:r>
            <a:endParaRPr lang="pl-PL" dirty="0"/>
          </a:p>
          <a:p>
            <a:pPr>
              <a:buClr>
                <a:srgbClr val="9E3611"/>
              </a:buClr>
            </a:pPr>
            <a:r>
              <a:rPr lang="pl-PL" b="1" dirty="0" err="1">
                <a:ea typeface="+mn-lt"/>
                <a:cs typeface="+mn-lt"/>
              </a:rPr>
              <a:t>Easter</a:t>
            </a:r>
            <a:r>
              <a:rPr lang="pl-PL" b="1" dirty="0">
                <a:ea typeface="+mn-lt"/>
                <a:cs typeface="+mn-lt"/>
              </a:rPr>
              <a:t> Pudding</a:t>
            </a:r>
            <a:r>
              <a:rPr lang="pl-PL" dirty="0">
                <a:ea typeface="+mn-lt"/>
                <a:cs typeface="+mn-lt"/>
              </a:rPr>
              <a:t>,</a:t>
            </a:r>
            <a:endParaRPr lang="pl-PL" dirty="0"/>
          </a:p>
          <a:p>
            <a:pPr>
              <a:buClr>
                <a:srgbClr val="9E3611"/>
              </a:buClr>
            </a:pPr>
            <a:r>
              <a:rPr lang="pl-PL" dirty="0">
                <a:ea typeface="+mn-lt"/>
                <a:cs typeface="+mn-lt"/>
              </a:rPr>
              <a:t>wielkanocne herbatniki.</a:t>
            </a:r>
            <a:endParaRPr lang="pl-PL" dirty="0"/>
          </a:p>
          <a:p>
            <a:pPr>
              <a:buClr>
                <a:srgbClr val="9E3611"/>
              </a:buClr>
            </a:pPr>
            <a:endParaRPr lang="pl-PL" dirty="0"/>
          </a:p>
        </p:txBody>
      </p:sp>
      <p:sp>
        <p:nvSpPr>
          <p:cNvPr id="4" name="Symbol zastępczy zawartości 3">
            <a:extLst>
              <a:ext uri="{FF2B5EF4-FFF2-40B4-BE49-F238E27FC236}">
                <a16:creationId xmlns:a16="http://schemas.microsoft.com/office/drawing/2014/main" id="{E29F987E-CE3E-44CA-A840-BE299E8B28A2}"/>
              </a:ext>
            </a:extLst>
          </p:cNvPr>
          <p:cNvSpPr>
            <a:spLocks noGrp="1"/>
          </p:cNvSpPr>
          <p:nvPr>
            <p:ph sz="half" idx="2"/>
          </p:nvPr>
        </p:nvSpPr>
        <p:spPr/>
        <p:txBody>
          <a:bodyPr vert="horz" lIns="91440" tIns="45720" rIns="91440" bIns="45720" rtlCol="0" anchor="t">
            <a:normAutofit/>
          </a:bodyPr>
          <a:lstStyle/>
          <a:p>
            <a:r>
              <a:rPr lang="pl-PL" dirty="0" err="1">
                <a:ea typeface="+mn-lt"/>
                <a:cs typeface="+mn-lt"/>
              </a:rPr>
              <a:t>Simnel</a:t>
            </a:r>
            <a:r>
              <a:rPr lang="pl-PL" dirty="0">
                <a:ea typeface="+mn-lt"/>
                <a:cs typeface="+mn-lt"/>
              </a:rPr>
              <a:t> </a:t>
            </a:r>
            <a:r>
              <a:rPr lang="pl-PL" dirty="0" err="1">
                <a:ea typeface="+mn-lt"/>
                <a:cs typeface="+mn-lt"/>
              </a:rPr>
              <a:t>Cake</a:t>
            </a:r>
            <a:r>
              <a:rPr lang="pl-PL" dirty="0">
                <a:ea typeface="+mn-lt"/>
                <a:cs typeface="+mn-lt"/>
              </a:rPr>
              <a:t>, czyli ciasto przykryte warstwą masy marcepanowej, specjalnie na święta zyskuje dekoracje w postaci 11 marcepanowych kuleczek, co ma symbolizować 11 apostołów (wszystkich poza Judaszem).</a:t>
            </a:r>
          </a:p>
          <a:p>
            <a:pPr>
              <a:buClr>
                <a:srgbClr val="9E3611"/>
              </a:buClr>
            </a:pPr>
            <a:r>
              <a:rPr lang="pl-PL" dirty="0">
                <a:ea typeface="+mn-lt"/>
                <a:cs typeface="+mn-lt"/>
              </a:rPr>
              <a:t>Tradycyjnie wypiekane słodkie drożdżowe bułki z marmoladą, przystrojone są lukrowym krzyżem.</a:t>
            </a:r>
          </a:p>
          <a:p>
            <a:pPr>
              <a:buClr>
                <a:srgbClr val="9E3611"/>
              </a:buClr>
            </a:pPr>
            <a:endParaRPr lang="pl-PL" dirty="0"/>
          </a:p>
        </p:txBody>
      </p:sp>
    </p:spTree>
    <p:extLst>
      <p:ext uri="{BB962C8B-B14F-4D97-AF65-F5344CB8AC3E}">
        <p14:creationId xmlns:p14="http://schemas.microsoft.com/office/powerpoint/2010/main" val="47698552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8D6AFFB-C5A8-4EB9-B07C-6C137A217EA5}"/>
              </a:ext>
            </a:extLst>
          </p:cNvPr>
          <p:cNvSpPr>
            <a:spLocks noGrp="1"/>
          </p:cNvSpPr>
          <p:nvPr>
            <p:ph type="title"/>
          </p:nvPr>
        </p:nvSpPr>
        <p:spPr/>
        <p:txBody>
          <a:bodyPr/>
          <a:lstStyle/>
          <a:p>
            <a:r>
              <a:rPr lang="pl-PL" dirty="0">
                <a:ea typeface="+mj-lt"/>
                <a:cs typeface="+mj-lt"/>
              </a:rPr>
              <a:t>zwyczaje wielkanocne w </a:t>
            </a:r>
            <a:r>
              <a:rPr lang="pl-PL" dirty="0" err="1">
                <a:ea typeface="+mj-lt"/>
                <a:cs typeface="+mj-lt"/>
              </a:rPr>
              <a:t>rosji</a:t>
            </a:r>
            <a:endParaRPr lang="pl-PL" dirty="0" err="1"/>
          </a:p>
        </p:txBody>
      </p:sp>
      <p:sp>
        <p:nvSpPr>
          <p:cNvPr id="3" name="Symbol zastępczy zawartości 2">
            <a:extLst>
              <a:ext uri="{FF2B5EF4-FFF2-40B4-BE49-F238E27FC236}">
                <a16:creationId xmlns:a16="http://schemas.microsoft.com/office/drawing/2014/main" id="{D95C7BD7-B0E9-4E28-989B-283DB01ECF02}"/>
              </a:ext>
            </a:extLst>
          </p:cNvPr>
          <p:cNvSpPr>
            <a:spLocks noGrp="1"/>
          </p:cNvSpPr>
          <p:nvPr>
            <p:ph sz="half" idx="1"/>
          </p:nvPr>
        </p:nvSpPr>
        <p:spPr/>
        <p:txBody>
          <a:bodyPr vert="horz" lIns="91440" tIns="45720" rIns="91440" bIns="45720" rtlCol="0" anchor="t">
            <a:normAutofit/>
          </a:bodyPr>
          <a:lstStyle/>
          <a:p>
            <a:pPr>
              <a:buClr>
                <a:srgbClr val="9E3611"/>
              </a:buClr>
            </a:pPr>
            <a:r>
              <a:rPr lang="pl-PL" dirty="0">
                <a:ea typeface="+mn-lt"/>
                <a:cs typeface="+mn-lt"/>
              </a:rPr>
              <a:t>Rosyjska tradycja wielkanocna nakazuje ucałować gości trzykrotnie w policzek z słowami </a:t>
            </a:r>
            <a:r>
              <a:rPr lang="pl-PL" b="1" dirty="0">
                <a:ea typeface="+mn-lt"/>
                <a:cs typeface="+mn-lt"/>
              </a:rPr>
              <a:t>„</a:t>
            </a:r>
            <a:r>
              <a:rPr lang="pl-PL" b="1" dirty="0" err="1">
                <a:ea typeface="+mn-lt"/>
                <a:cs typeface="+mn-lt"/>
              </a:rPr>
              <a:t>Christos</a:t>
            </a:r>
            <a:r>
              <a:rPr lang="pl-PL" b="1" dirty="0">
                <a:ea typeface="+mn-lt"/>
                <a:cs typeface="+mn-lt"/>
              </a:rPr>
              <a:t> </a:t>
            </a:r>
            <a:r>
              <a:rPr lang="pl-PL" b="1" dirty="0" err="1">
                <a:ea typeface="+mn-lt"/>
                <a:cs typeface="+mn-lt"/>
              </a:rPr>
              <a:t>woskresie</a:t>
            </a:r>
            <a:r>
              <a:rPr lang="pl-PL" b="1" dirty="0">
                <a:ea typeface="+mn-lt"/>
                <a:cs typeface="+mn-lt"/>
              </a:rPr>
              <a:t>" na co należy odpowiadać „</a:t>
            </a:r>
            <a:r>
              <a:rPr lang="pl-PL" b="1" dirty="0" err="1">
                <a:ea typeface="+mn-lt"/>
                <a:cs typeface="+mn-lt"/>
              </a:rPr>
              <a:t>Woistinu</a:t>
            </a:r>
            <a:r>
              <a:rPr lang="pl-PL" b="1" dirty="0">
                <a:ea typeface="+mn-lt"/>
                <a:cs typeface="+mn-lt"/>
              </a:rPr>
              <a:t> </a:t>
            </a:r>
            <a:r>
              <a:rPr lang="pl-PL" b="1" dirty="0" err="1">
                <a:ea typeface="+mn-lt"/>
                <a:cs typeface="+mn-lt"/>
              </a:rPr>
              <a:t>woskresie</a:t>
            </a:r>
            <a:r>
              <a:rPr lang="pl-PL" dirty="0">
                <a:ea typeface="+mn-lt"/>
                <a:cs typeface="+mn-lt"/>
              </a:rPr>
              <a:t>". Rosjanie w tym dniu obdarowują się pisankami i innymi drobnymi prezentami, które mają przynieść szczęście.</a:t>
            </a:r>
            <a:endParaRPr lang="pl-PL" dirty="0"/>
          </a:p>
        </p:txBody>
      </p:sp>
      <p:pic>
        <p:nvPicPr>
          <p:cNvPr id="5" name="Obraz 5" descr="Obraz zawierający żywność, posiłek, odmiany&#10;&#10;Opis wygenerowany automatycznie">
            <a:extLst>
              <a:ext uri="{FF2B5EF4-FFF2-40B4-BE49-F238E27FC236}">
                <a16:creationId xmlns:a16="http://schemas.microsoft.com/office/drawing/2014/main" id="{B518CB21-9BA1-474D-B383-2C16C7FDA1E5}"/>
              </a:ext>
            </a:extLst>
          </p:cNvPr>
          <p:cNvPicPr>
            <a:picLocks noGrp="1" noChangeAspect="1"/>
          </p:cNvPicPr>
          <p:nvPr>
            <p:ph sz="half" idx="2"/>
          </p:nvPr>
        </p:nvPicPr>
        <p:blipFill>
          <a:blip r:embed="rId2"/>
          <a:stretch>
            <a:fillRect/>
          </a:stretch>
        </p:blipFill>
        <p:spPr>
          <a:xfrm>
            <a:off x="6556103" y="1973198"/>
            <a:ext cx="3723753" cy="3167127"/>
          </a:xfrm>
        </p:spPr>
      </p:pic>
    </p:spTree>
    <p:extLst>
      <p:ext uri="{BB962C8B-B14F-4D97-AF65-F5344CB8AC3E}">
        <p14:creationId xmlns:p14="http://schemas.microsoft.com/office/powerpoint/2010/main" val="1512763897"/>
      </p:ext>
    </p:extLst>
  </p:cSld>
  <p:clrMapOvr>
    <a:masterClrMapping/>
  </p:clrMapOvr>
  <p:transition spd="slow">
    <p:wheel spokes="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8D6AFFB-C5A8-4EB9-B07C-6C137A217EA5}"/>
              </a:ext>
            </a:extLst>
          </p:cNvPr>
          <p:cNvSpPr>
            <a:spLocks noGrp="1"/>
          </p:cNvSpPr>
          <p:nvPr>
            <p:ph type="title"/>
          </p:nvPr>
        </p:nvSpPr>
        <p:spPr/>
        <p:txBody>
          <a:bodyPr/>
          <a:lstStyle/>
          <a:p>
            <a:r>
              <a:rPr lang="pl-PL" dirty="0">
                <a:latin typeface="Rockwell Condensed"/>
              </a:rPr>
              <a:t>ZWYCZAJE WIELKANOCNE W ROSJI</a:t>
            </a:r>
            <a:endParaRPr lang="pl-PL" dirty="0">
              <a:ea typeface="+mj-lt"/>
              <a:cs typeface="+mj-lt"/>
            </a:endParaRPr>
          </a:p>
          <a:p>
            <a:endParaRPr lang="pl-PL" dirty="0">
              <a:solidFill>
                <a:srgbClr val="222222"/>
              </a:solidFill>
              <a:latin typeface="RobotoLight"/>
            </a:endParaRPr>
          </a:p>
        </p:txBody>
      </p:sp>
      <p:sp>
        <p:nvSpPr>
          <p:cNvPr id="3" name="Symbol zastępczy zawartości 2">
            <a:extLst>
              <a:ext uri="{FF2B5EF4-FFF2-40B4-BE49-F238E27FC236}">
                <a16:creationId xmlns:a16="http://schemas.microsoft.com/office/drawing/2014/main" id="{D95C7BD7-B0E9-4E28-989B-283DB01ECF02}"/>
              </a:ext>
            </a:extLst>
          </p:cNvPr>
          <p:cNvSpPr>
            <a:spLocks noGrp="1"/>
          </p:cNvSpPr>
          <p:nvPr>
            <p:ph sz="half" idx="1"/>
          </p:nvPr>
        </p:nvSpPr>
        <p:spPr/>
        <p:txBody>
          <a:bodyPr vert="horz" lIns="91440" tIns="45720" rIns="91440" bIns="45720" rtlCol="0" anchor="t">
            <a:normAutofit/>
          </a:bodyPr>
          <a:lstStyle/>
          <a:p>
            <a:r>
              <a:rPr lang="pl-PL" dirty="0">
                <a:ea typeface="+mn-lt"/>
                <a:cs typeface="+mn-lt"/>
              </a:rPr>
              <a:t>Wielkanoc na wschodzie nazywana jest Paschą. Zgodnie z przyjętym w Cerkwi kalendarzem juliańskim, święto to obchodzi się nieco później niż u katolików.</a:t>
            </a:r>
            <a:endParaRPr lang="pl-PL" dirty="0"/>
          </a:p>
          <a:p>
            <a:pPr>
              <a:buClr>
                <a:srgbClr val="9E3611"/>
              </a:buClr>
            </a:pPr>
            <a:r>
              <a:rPr lang="pl-PL" b="1" dirty="0">
                <a:ea typeface="+mn-lt"/>
                <a:cs typeface="+mn-lt"/>
              </a:rPr>
              <a:t>Przed świętami, w okresie Wielkiego Postu, przez 40 dni prawosławni nie powinni spożywać mięsa, ryb, nabiału i białego pieczywa. Większość rosyjskich restauracji w tym okresie oferuje specjalne postne menu.</a:t>
            </a:r>
            <a:endParaRPr lang="pl-PL" dirty="0"/>
          </a:p>
          <a:p>
            <a:pPr>
              <a:buClr>
                <a:srgbClr val="9E3611"/>
              </a:buClr>
            </a:pPr>
            <a:endParaRPr lang="pl-PL" dirty="0"/>
          </a:p>
        </p:txBody>
      </p:sp>
      <p:sp>
        <p:nvSpPr>
          <p:cNvPr id="4" name="Symbol zastępczy zawartości 3">
            <a:extLst>
              <a:ext uri="{FF2B5EF4-FFF2-40B4-BE49-F238E27FC236}">
                <a16:creationId xmlns:a16="http://schemas.microsoft.com/office/drawing/2014/main" id="{E29F987E-CE3E-44CA-A840-BE299E8B28A2}"/>
              </a:ext>
            </a:extLst>
          </p:cNvPr>
          <p:cNvSpPr>
            <a:spLocks noGrp="1"/>
          </p:cNvSpPr>
          <p:nvPr>
            <p:ph sz="half" idx="2"/>
          </p:nvPr>
        </p:nvSpPr>
        <p:spPr/>
        <p:txBody>
          <a:bodyPr vert="horz" lIns="91440" tIns="45720" rIns="91440" bIns="45720" rtlCol="0" anchor="t">
            <a:normAutofit/>
          </a:bodyPr>
          <a:lstStyle/>
          <a:p>
            <a:r>
              <a:rPr lang="pl-PL" dirty="0">
                <a:ea typeface="+mn-lt"/>
                <a:cs typeface="+mn-lt"/>
              </a:rPr>
              <a:t>Jada się np. grzyby, kapustę i inne warzywa, a także wiele gatunków ciemnego chleba. Ścisły post obowiązuje w Wielki Piątek i Wielką Sobotę.</a:t>
            </a:r>
            <a:endParaRPr lang="pl-PL">
              <a:ea typeface="+mn-lt"/>
              <a:cs typeface="+mn-lt"/>
            </a:endParaRPr>
          </a:p>
          <a:p>
            <a:pPr>
              <a:buClr>
                <a:srgbClr val="9E3611"/>
              </a:buClr>
            </a:pPr>
            <a:r>
              <a:rPr lang="pl-PL" dirty="0">
                <a:ea typeface="+mn-lt"/>
                <a:cs typeface="+mn-lt"/>
              </a:rPr>
              <a:t>W Wielki Piątek w cerkwiach czytane są fragmenty Pisma Świętego przedstawiające Mękę Pańską. W sobotę, podobnie jak w Kościele katolickim, następuje poświęcenie pokarmów.</a:t>
            </a:r>
            <a:endParaRPr lang="pl-PL">
              <a:ea typeface="+mn-lt"/>
              <a:cs typeface="+mn-lt"/>
            </a:endParaRPr>
          </a:p>
          <a:p>
            <a:pPr>
              <a:buClr>
                <a:srgbClr val="9E3611"/>
              </a:buClr>
            </a:pPr>
            <a:endParaRPr lang="pl-PL" dirty="0"/>
          </a:p>
        </p:txBody>
      </p:sp>
    </p:spTree>
    <p:extLst>
      <p:ext uri="{BB962C8B-B14F-4D97-AF65-F5344CB8AC3E}">
        <p14:creationId xmlns:p14="http://schemas.microsoft.com/office/powerpoint/2010/main" val="558393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8D6AFFB-C5A8-4EB9-B07C-6C137A217EA5}"/>
              </a:ext>
            </a:extLst>
          </p:cNvPr>
          <p:cNvSpPr>
            <a:spLocks noGrp="1"/>
          </p:cNvSpPr>
          <p:nvPr>
            <p:ph type="title"/>
          </p:nvPr>
        </p:nvSpPr>
        <p:spPr/>
        <p:txBody>
          <a:bodyPr/>
          <a:lstStyle/>
          <a:p>
            <a:r>
              <a:rPr lang="pl-PL" dirty="0"/>
              <a:t>ZWYCZAJE WIELKANOCNE W ROSJI</a:t>
            </a:r>
            <a:endParaRPr lang="pl-PL" dirty="0">
              <a:ea typeface="+mj-lt"/>
              <a:cs typeface="+mj-lt"/>
            </a:endParaRPr>
          </a:p>
          <a:p>
            <a:endParaRPr lang="pl-PL" dirty="0"/>
          </a:p>
        </p:txBody>
      </p:sp>
      <p:sp>
        <p:nvSpPr>
          <p:cNvPr id="3" name="Symbol zastępczy zawartości 2">
            <a:extLst>
              <a:ext uri="{FF2B5EF4-FFF2-40B4-BE49-F238E27FC236}">
                <a16:creationId xmlns:a16="http://schemas.microsoft.com/office/drawing/2014/main" id="{D95C7BD7-B0E9-4E28-989B-283DB01ECF02}"/>
              </a:ext>
            </a:extLst>
          </p:cNvPr>
          <p:cNvSpPr>
            <a:spLocks noGrp="1"/>
          </p:cNvSpPr>
          <p:nvPr>
            <p:ph sz="half" idx="1"/>
          </p:nvPr>
        </p:nvSpPr>
        <p:spPr/>
        <p:txBody>
          <a:bodyPr vert="horz" lIns="91440" tIns="45720" rIns="91440" bIns="45720" rtlCol="0" anchor="t">
            <a:normAutofit fontScale="85000" lnSpcReduction="20000"/>
          </a:bodyPr>
          <a:lstStyle/>
          <a:p>
            <a:r>
              <a:rPr lang="pl-PL" b="1" dirty="0">
                <a:ea typeface="+mn-lt"/>
                <a:cs typeface="+mn-lt"/>
              </a:rPr>
              <a:t>Rosjanie święcą jajka - symbol życia, a także wielkanocne baby i paschę, czyli potrawę z białego sera, utartego z masłem, żółtkami i bakaliami.</a:t>
            </a:r>
            <a:r>
              <a:rPr lang="pl-PL" dirty="0">
                <a:ea typeface="+mn-lt"/>
                <a:cs typeface="+mn-lt"/>
              </a:rPr>
              <a:t> W nocy z Wielkiej Soboty na Niedzielę Wielkanocną odbywają się nabożeństwa połączone z uroczystą procesją wokół świątyni. Wówczas wierni obchodzą cerkiew trzymając w rękach świece. Msza trwa kilka godzin. Niedziela zaczyna się od radosnego bicia dzwonów, zwiastujących zmartwychwstanie Chrystusa. </a:t>
            </a:r>
            <a:r>
              <a:rPr lang="pl-PL" b="1" dirty="0">
                <a:ea typeface="+mn-lt"/>
                <a:cs typeface="+mn-lt"/>
              </a:rPr>
              <a:t>Pozdrowienia </a:t>
            </a:r>
            <a:r>
              <a:rPr lang="pl-PL" b="1" dirty="0" err="1">
                <a:ea typeface="+mn-lt"/>
                <a:cs typeface="+mn-lt"/>
              </a:rPr>
              <a:t>Christos</a:t>
            </a:r>
            <a:r>
              <a:rPr lang="pl-PL" b="1" dirty="0">
                <a:ea typeface="+mn-lt"/>
                <a:cs typeface="+mn-lt"/>
              </a:rPr>
              <a:t> </a:t>
            </a:r>
            <a:r>
              <a:rPr lang="pl-PL" b="1" dirty="0" err="1">
                <a:ea typeface="+mn-lt"/>
                <a:cs typeface="+mn-lt"/>
              </a:rPr>
              <a:t>woskresie</a:t>
            </a:r>
            <a:r>
              <a:rPr lang="pl-PL" b="1" dirty="0">
                <a:ea typeface="+mn-lt"/>
                <a:cs typeface="+mn-lt"/>
              </a:rPr>
              <a:t>” (Chrystus zmartwychwstał) i trzykrotnie całują w policzek.</a:t>
            </a:r>
            <a:r>
              <a:rPr lang="pl-PL" dirty="0">
                <a:ea typeface="+mn-lt"/>
                <a:cs typeface="+mn-lt"/>
              </a:rPr>
              <a:t> Tego dnia Rosjanie obdarowują się również kolorowymi pisankami, i drobnymi prezentami mającymi sprzyjać szczęściu.</a:t>
            </a:r>
          </a:p>
        </p:txBody>
      </p:sp>
      <p:sp>
        <p:nvSpPr>
          <p:cNvPr id="4" name="Symbol zastępczy zawartości 3">
            <a:extLst>
              <a:ext uri="{FF2B5EF4-FFF2-40B4-BE49-F238E27FC236}">
                <a16:creationId xmlns:a16="http://schemas.microsoft.com/office/drawing/2014/main" id="{E29F987E-CE3E-44CA-A840-BE299E8B28A2}"/>
              </a:ext>
            </a:extLst>
          </p:cNvPr>
          <p:cNvSpPr>
            <a:spLocks noGrp="1"/>
          </p:cNvSpPr>
          <p:nvPr>
            <p:ph sz="half" idx="2"/>
          </p:nvPr>
        </p:nvSpPr>
        <p:spPr/>
        <p:txBody>
          <a:bodyPr vert="horz" lIns="91440" tIns="45720" rIns="91440" bIns="45720" rtlCol="0" anchor="t">
            <a:normAutofit fontScale="85000" lnSpcReduction="20000"/>
          </a:bodyPr>
          <a:lstStyle/>
          <a:p>
            <a:r>
              <a:rPr lang="pl-PL" dirty="0">
                <a:ea typeface="+mn-lt"/>
                <a:cs typeface="+mn-lt"/>
              </a:rPr>
              <a:t>Dawniej w dniu Paschy podawało się pieczone jagnię, szynkę lub cielęcinę. Obecnie rodzaj potraw ma już mniejsze znaczenie, choć nadal nie przygotowuje się przy tym święcie dań z ryb. Wszystkie serwowane potrawy muszą kojarzyć się z urodzajem.</a:t>
            </a:r>
            <a:endParaRPr lang="pl-PL" dirty="0"/>
          </a:p>
          <a:p>
            <a:pPr>
              <a:buClr>
                <a:srgbClr val="9E3611"/>
              </a:buClr>
            </a:pPr>
            <a:r>
              <a:rPr lang="pl-PL" b="1" dirty="0">
                <a:ea typeface="+mn-lt"/>
                <a:cs typeface="+mn-lt"/>
              </a:rPr>
              <a:t>W Poniedziałek Wielkanocny w cerkwi odbywa się obrzęd przygotowania krzyżma i jest to bardzo ważna uroczystość. Krzyżmo składa się z około 50 olejków i wonnych ziół. </a:t>
            </a:r>
            <a:r>
              <a:rPr lang="pl-PL" dirty="0">
                <a:ea typeface="+mn-lt"/>
                <a:cs typeface="+mn-lt"/>
              </a:rPr>
              <a:t>Proces przygotowania krzyżma trwa trzy dni. Przeprowadza się go tylko w czasie Wielkiego Tygodnia. Krzyżmo jest potem używane do namaszczenia podczas chrztu i konsekracji ołtarzy.</a:t>
            </a:r>
            <a:endParaRPr lang="pl-PL" dirty="0"/>
          </a:p>
          <a:p>
            <a:pPr>
              <a:buClr>
                <a:srgbClr val="9E3611"/>
              </a:buClr>
            </a:pPr>
            <a:br>
              <a:rPr lang="en-US" dirty="0"/>
            </a:br>
            <a:endParaRPr lang="en-US" dirty="0"/>
          </a:p>
        </p:txBody>
      </p:sp>
    </p:spTree>
    <p:extLst>
      <p:ext uri="{BB962C8B-B14F-4D97-AF65-F5344CB8AC3E}">
        <p14:creationId xmlns:p14="http://schemas.microsoft.com/office/powerpoint/2010/main" val="3271077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8D6AFFB-C5A8-4EB9-B07C-6C137A217EA5}"/>
              </a:ext>
            </a:extLst>
          </p:cNvPr>
          <p:cNvSpPr>
            <a:spLocks noGrp="1"/>
          </p:cNvSpPr>
          <p:nvPr>
            <p:ph type="title"/>
          </p:nvPr>
        </p:nvSpPr>
        <p:spPr/>
        <p:txBody>
          <a:bodyPr/>
          <a:lstStyle/>
          <a:p>
            <a:r>
              <a:rPr lang="pl-PL" dirty="0">
                <a:ea typeface="+mj-lt"/>
                <a:cs typeface="+mj-lt"/>
              </a:rPr>
              <a:t>zwyczaje wielkanocne w </a:t>
            </a:r>
            <a:r>
              <a:rPr lang="pl-PL" dirty="0" err="1">
                <a:ea typeface="+mj-lt"/>
                <a:cs typeface="+mj-lt"/>
              </a:rPr>
              <a:t>ukrainie</a:t>
            </a:r>
            <a:endParaRPr lang="pl-PL" dirty="0" err="1"/>
          </a:p>
        </p:txBody>
      </p:sp>
      <p:sp>
        <p:nvSpPr>
          <p:cNvPr id="3" name="Symbol zastępczy zawartości 2">
            <a:extLst>
              <a:ext uri="{FF2B5EF4-FFF2-40B4-BE49-F238E27FC236}">
                <a16:creationId xmlns:a16="http://schemas.microsoft.com/office/drawing/2014/main" id="{D95C7BD7-B0E9-4E28-989B-283DB01ECF02}"/>
              </a:ext>
            </a:extLst>
          </p:cNvPr>
          <p:cNvSpPr>
            <a:spLocks noGrp="1"/>
          </p:cNvSpPr>
          <p:nvPr>
            <p:ph sz="half" idx="1"/>
          </p:nvPr>
        </p:nvSpPr>
        <p:spPr/>
        <p:txBody>
          <a:bodyPr vert="horz" lIns="91440" tIns="45720" rIns="91440" bIns="45720" rtlCol="0" anchor="t">
            <a:normAutofit/>
          </a:bodyPr>
          <a:lstStyle/>
          <a:p>
            <a:r>
              <a:rPr lang="pl-PL" dirty="0">
                <a:ea typeface="+mn-lt"/>
                <a:cs typeface="+mn-lt"/>
              </a:rPr>
              <a:t>Gdy myślimy o świętach wielkanocnych w Polsce, przed oczami stają nam wielobarwne pisanki, tradycja Śmigusa-Dyngusa, jajko z chrzanem, króliczki i baranki. Jednak nie każdy wie, że święta Wielkanocy na Ukrainie mają miejsce… aż dwa razy w ciągu roku, a tradycje i kultura obchodzenia świąt jest zupełnie inna na wschodzie, w centrum i na zachodzie Ukrainy. Wielkanoc na Ukrainie jest więc różnorodna i być może dlatego jedyna w swoim rodzaju.</a:t>
            </a:r>
            <a:endParaRPr lang="pl-PL" dirty="0"/>
          </a:p>
        </p:txBody>
      </p:sp>
      <p:pic>
        <p:nvPicPr>
          <p:cNvPr id="5" name="Obraz 5" descr="Obraz zawierający kolorowy, namalowane, malowanie, przejażdżka&#10;&#10;Opis wygenerowany automatycznie">
            <a:extLst>
              <a:ext uri="{FF2B5EF4-FFF2-40B4-BE49-F238E27FC236}">
                <a16:creationId xmlns:a16="http://schemas.microsoft.com/office/drawing/2014/main" id="{2D789A25-3A05-49E4-9E17-A1EA0C12EFDD}"/>
              </a:ext>
            </a:extLst>
          </p:cNvPr>
          <p:cNvPicPr>
            <a:picLocks noGrp="1" noChangeAspect="1"/>
          </p:cNvPicPr>
          <p:nvPr>
            <p:ph sz="half" idx="2"/>
          </p:nvPr>
        </p:nvPicPr>
        <p:blipFill>
          <a:blip r:embed="rId2"/>
          <a:stretch>
            <a:fillRect/>
          </a:stretch>
        </p:blipFill>
        <p:spPr>
          <a:xfrm>
            <a:off x="6537641" y="2536869"/>
            <a:ext cx="3520596" cy="2634771"/>
          </a:xfrm>
        </p:spPr>
      </p:pic>
    </p:spTree>
    <p:extLst>
      <p:ext uri="{BB962C8B-B14F-4D97-AF65-F5344CB8AC3E}">
        <p14:creationId xmlns:p14="http://schemas.microsoft.com/office/powerpoint/2010/main" val="27819356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DA230C-5B46-47BE-87CE-2CA9E0B16731}"/>
              </a:ext>
            </a:extLst>
          </p:cNvPr>
          <p:cNvSpPr>
            <a:spLocks noGrp="1"/>
          </p:cNvSpPr>
          <p:nvPr>
            <p:ph type="title"/>
          </p:nvPr>
        </p:nvSpPr>
        <p:spPr/>
        <p:txBody>
          <a:bodyPr>
            <a:normAutofit fontScale="90000"/>
          </a:bodyPr>
          <a:lstStyle/>
          <a:p>
            <a:r>
              <a:rPr lang="pl-PL" b="1" dirty="0"/>
              <a:t>Wielkanoc na Ukrainie – jedna wiara, ale dwa święta</a:t>
            </a:r>
            <a:endParaRPr lang="pl-PL" dirty="0"/>
          </a:p>
          <a:p>
            <a:br>
              <a:rPr lang="en-US" dirty="0"/>
            </a:br>
            <a:endParaRPr lang="en-US" dirty="0"/>
          </a:p>
        </p:txBody>
      </p:sp>
      <p:pic>
        <p:nvPicPr>
          <p:cNvPr id="5" name="Obraz 5" descr="Obraz zawierający tekst, budynek, zewnętrzne&#10;&#10;Opis wygenerowany automatycznie">
            <a:extLst>
              <a:ext uri="{FF2B5EF4-FFF2-40B4-BE49-F238E27FC236}">
                <a16:creationId xmlns:a16="http://schemas.microsoft.com/office/drawing/2014/main" id="{0D4C4A05-F1E2-4C18-A6B7-D1FD7BDD75AE}"/>
              </a:ext>
            </a:extLst>
          </p:cNvPr>
          <p:cNvPicPr>
            <a:picLocks noGrp="1" noChangeAspect="1"/>
          </p:cNvPicPr>
          <p:nvPr>
            <p:ph sz="half" idx="1"/>
          </p:nvPr>
        </p:nvPicPr>
        <p:blipFill>
          <a:blip r:embed="rId2"/>
          <a:stretch>
            <a:fillRect/>
          </a:stretch>
        </p:blipFill>
        <p:spPr>
          <a:xfrm>
            <a:off x="631565" y="1719014"/>
            <a:ext cx="5192973" cy="4280919"/>
          </a:xfrm>
        </p:spPr>
      </p:pic>
      <p:sp>
        <p:nvSpPr>
          <p:cNvPr id="4" name="Symbol zastępczy zawartości 3">
            <a:extLst>
              <a:ext uri="{FF2B5EF4-FFF2-40B4-BE49-F238E27FC236}">
                <a16:creationId xmlns:a16="http://schemas.microsoft.com/office/drawing/2014/main" id="{AC6BF74D-B9F9-4181-9DEE-350194D38CB7}"/>
              </a:ext>
            </a:extLst>
          </p:cNvPr>
          <p:cNvSpPr>
            <a:spLocks noGrp="1"/>
          </p:cNvSpPr>
          <p:nvPr>
            <p:ph sz="half" idx="2"/>
          </p:nvPr>
        </p:nvSpPr>
        <p:spPr/>
        <p:txBody>
          <a:bodyPr vert="horz" lIns="91440" tIns="45720" rIns="91440" bIns="45720" rtlCol="0" anchor="t">
            <a:normAutofit fontScale="92500" lnSpcReduction="20000"/>
          </a:bodyPr>
          <a:lstStyle/>
          <a:p>
            <a:r>
              <a:rPr lang="pl-PL" dirty="0">
                <a:ea typeface="+mn-lt"/>
                <a:cs typeface="+mn-lt"/>
              </a:rPr>
              <a:t>Na początku artykułu pojawiła się wzmianka, jakoby Wielkanoc świętowano dwa razy. Wynika to z tego, że na wschodzie spotykają się dwa obrządki chrześcijaństwa – Rzymskokatolicki (katolicy obrządku zachodniego) i Grekokatolicki (katolicy obrządku wschodniego). Jak wiadomo – rzymski katolik posługuje się kalendarzem gregoriańskim, zaś grekokatolik używa liturgicznego kalendarza juliańskiego. Różnica między jednym a drugim kalendarzem wynosi około dwóch tygodni, stąd dwa odrębne świętowania. Skomplikowane? To przyjrzymy się Kościołowi na Ukrainie.</a:t>
            </a:r>
            <a:endParaRPr lang="pl-PL" dirty="0"/>
          </a:p>
        </p:txBody>
      </p:sp>
    </p:spTree>
    <p:extLst>
      <p:ext uri="{BB962C8B-B14F-4D97-AF65-F5344CB8AC3E}">
        <p14:creationId xmlns:p14="http://schemas.microsoft.com/office/powerpoint/2010/main" val="1187510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DA230C-5B46-47BE-87CE-2CA9E0B16731}"/>
              </a:ext>
            </a:extLst>
          </p:cNvPr>
          <p:cNvSpPr>
            <a:spLocks noGrp="1"/>
          </p:cNvSpPr>
          <p:nvPr>
            <p:ph type="title"/>
          </p:nvPr>
        </p:nvSpPr>
        <p:spPr/>
        <p:txBody>
          <a:bodyPr/>
          <a:lstStyle/>
          <a:p>
            <a:r>
              <a:rPr lang="pl-PL" b="1" dirty="0"/>
              <a:t>Wielkanoc na Ukrainie – jedna wiara, ale cztery kościoły</a:t>
            </a:r>
            <a:endParaRPr lang="pl-PL" dirty="0"/>
          </a:p>
          <a:p>
            <a:endParaRPr lang="pl-PL" dirty="0"/>
          </a:p>
        </p:txBody>
      </p:sp>
      <p:pic>
        <p:nvPicPr>
          <p:cNvPr id="5" name="Obraz 5" descr="Obraz zawierający zewnętrzne, kolorowy, namalowane, przejażdżka&#10;&#10;Opis wygenerowany automatycznie">
            <a:extLst>
              <a:ext uri="{FF2B5EF4-FFF2-40B4-BE49-F238E27FC236}">
                <a16:creationId xmlns:a16="http://schemas.microsoft.com/office/drawing/2014/main" id="{BF199355-2C78-46BE-87CE-3F5FC37BB478}"/>
              </a:ext>
            </a:extLst>
          </p:cNvPr>
          <p:cNvPicPr>
            <a:picLocks noGrp="1" noChangeAspect="1"/>
          </p:cNvPicPr>
          <p:nvPr>
            <p:ph sz="half" idx="1"/>
          </p:nvPr>
        </p:nvPicPr>
        <p:blipFill>
          <a:blip r:embed="rId2"/>
          <a:stretch>
            <a:fillRect/>
          </a:stretch>
        </p:blipFill>
        <p:spPr>
          <a:xfrm>
            <a:off x="1069975" y="2295496"/>
            <a:ext cx="4754563" cy="3472420"/>
          </a:xfrm>
        </p:spPr>
      </p:pic>
      <p:sp>
        <p:nvSpPr>
          <p:cNvPr id="4" name="Symbol zastępczy zawartości 3">
            <a:extLst>
              <a:ext uri="{FF2B5EF4-FFF2-40B4-BE49-F238E27FC236}">
                <a16:creationId xmlns:a16="http://schemas.microsoft.com/office/drawing/2014/main" id="{AC6BF74D-B9F9-4181-9DEE-350194D38CB7}"/>
              </a:ext>
            </a:extLst>
          </p:cNvPr>
          <p:cNvSpPr>
            <a:spLocks noGrp="1"/>
          </p:cNvSpPr>
          <p:nvPr>
            <p:ph sz="half" idx="2"/>
          </p:nvPr>
        </p:nvSpPr>
        <p:spPr/>
        <p:txBody>
          <a:bodyPr vert="horz" lIns="91440" tIns="45720" rIns="91440" bIns="45720" rtlCol="0" anchor="t">
            <a:normAutofit fontScale="77500" lnSpcReduction="20000"/>
          </a:bodyPr>
          <a:lstStyle/>
          <a:p>
            <a:r>
              <a:rPr lang="pl-PL" dirty="0">
                <a:ea typeface="+mn-lt"/>
                <a:cs typeface="+mn-lt"/>
              </a:rPr>
              <a:t>Właściwie to nie jednemu, ale aż czterem: Cerkwi Patriarchatu Kijowskiego, Autokefalicznej Cerkwi Prawosławnej, Cerkwi Patriarchatu Moskiewskiego oraz Kościołowi Katolickiemu Obrządku Bizantyńsko-Ukraińskiego. Pierwszy Kościół powstał w wyniku proklamowania niepodległości na Ukrainie. Drugi z Kościołów powstał jeszcze w okresie międzywojennym, kiedy to ludność zapragnęła niezależności od Cerkwi Moskiewskiej. Zaś trzeci – uznaje zwierzchnictwo moskiewskich (czyli rosyjskich) duchownych.</a:t>
            </a:r>
            <a:endParaRPr lang="pl-PL" dirty="0"/>
          </a:p>
          <a:p>
            <a:pPr>
              <a:buClr>
                <a:srgbClr val="9E3611"/>
              </a:buClr>
            </a:pPr>
            <a:r>
              <a:rPr lang="pl-PL" dirty="0">
                <a:ea typeface="+mn-lt"/>
                <a:cs typeface="+mn-lt"/>
              </a:rPr>
              <a:t>Kościół Katolicki czerpie z tradycji Unii Brzeskiej – ówczesna Cerkiew Prawosławna uznała podległość papieżowi i dogmaty katolickie. W zamian utrzymała swój obrządek i osobowość prawną. Nietrudno zatem wywnioskować, że w tym wypadku powiedzenie „Co kraj to obyczaj” nabiera znaczenia.</a:t>
            </a:r>
            <a:endParaRPr lang="pl-PL" dirty="0"/>
          </a:p>
          <a:p>
            <a:pPr>
              <a:buClr>
                <a:srgbClr val="9E3611"/>
              </a:buClr>
            </a:pPr>
            <a:endParaRPr lang="pl-PL" dirty="0"/>
          </a:p>
        </p:txBody>
      </p:sp>
    </p:spTree>
    <p:extLst>
      <p:ext uri="{BB962C8B-B14F-4D97-AF65-F5344CB8AC3E}">
        <p14:creationId xmlns:p14="http://schemas.microsoft.com/office/powerpoint/2010/main" val="2884925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DA230C-5B46-47BE-87CE-2CA9E0B16731}"/>
              </a:ext>
            </a:extLst>
          </p:cNvPr>
          <p:cNvSpPr>
            <a:spLocks noGrp="1"/>
          </p:cNvSpPr>
          <p:nvPr>
            <p:ph type="title"/>
          </p:nvPr>
        </p:nvSpPr>
        <p:spPr/>
        <p:txBody>
          <a:bodyPr>
            <a:normAutofit fontScale="90000"/>
          </a:bodyPr>
          <a:lstStyle/>
          <a:p>
            <a:r>
              <a:rPr lang="pl-PL" b="1" dirty="0"/>
              <a:t>Wielkanoc na Ukrainie – symbole świąteczne na Ukrainie</a:t>
            </a:r>
            <a:endParaRPr lang="pl-PL" dirty="0"/>
          </a:p>
          <a:p>
            <a:endParaRPr lang="pl-PL" dirty="0"/>
          </a:p>
        </p:txBody>
      </p:sp>
      <p:pic>
        <p:nvPicPr>
          <p:cNvPr id="5" name="Obraz 5">
            <a:extLst>
              <a:ext uri="{FF2B5EF4-FFF2-40B4-BE49-F238E27FC236}">
                <a16:creationId xmlns:a16="http://schemas.microsoft.com/office/drawing/2014/main" id="{DACDEF75-696B-4C60-8721-952954E6628D}"/>
              </a:ext>
            </a:extLst>
          </p:cNvPr>
          <p:cNvPicPr>
            <a:picLocks noGrp="1" noChangeAspect="1"/>
          </p:cNvPicPr>
          <p:nvPr>
            <p:ph sz="half" idx="1"/>
          </p:nvPr>
        </p:nvPicPr>
        <p:blipFill>
          <a:blip r:embed="rId2"/>
          <a:stretch>
            <a:fillRect/>
          </a:stretch>
        </p:blipFill>
        <p:spPr>
          <a:xfrm>
            <a:off x="1069848" y="2486803"/>
            <a:ext cx="4754880" cy="3393154"/>
          </a:xfrm>
        </p:spPr>
      </p:pic>
      <p:sp>
        <p:nvSpPr>
          <p:cNvPr id="4" name="Symbol zastępczy zawartości 3">
            <a:extLst>
              <a:ext uri="{FF2B5EF4-FFF2-40B4-BE49-F238E27FC236}">
                <a16:creationId xmlns:a16="http://schemas.microsoft.com/office/drawing/2014/main" id="{AC6BF74D-B9F9-4181-9DEE-350194D38CB7}"/>
              </a:ext>
            </a:extLst>
          </p:cNvPr>
          <p:cNvSpPr>
            <a:spLocks noGrp="1"/>
          </p:cNvSpPr>
          <p:nvPr>
            <p:ph sz="half" idx="2"/>
          </p:nvPr>
        </p:nvSpPr>
        <p:spPr/>
        <p:txBody>
          <a:bodyPr vert="horz" lIns="91440" tIns="45720" rIns="91440" bIns="45720" rtlCol="0" anchor="t">
            <a:normAutofit fontScale="70000" lnSpcReduction="20000"/>
          </a:bodyPr>
          <a:lstStyle/>
          <a:p>
            <a:r>
              <a:rPr lang="pl-PL" dirty="0">
                <a:ea typeface="+mn-lt"/>
                <a:cs typeface="+mn-lt"/>
              </a:rPr>
              <a:t>Nie można jednoznacznie wyodrębnić konkretnej tradycji wielkanocnej dla całej Ukrainy – całość symboliki to mieszanka zwyczajów wielkanocnych z różnych zakątków kraju. Z całą pewnością jednak </a:t>
            </a:r>
            <a:r>
              <a:rPr lang="pl-PL" i="1" dirty="0">
                <a:ea typeface="+mn-lt"/>
                <a:cs typeface="+mn-lt"/>
              </a:rPr>
              <a:t>paska </a:t>
            </a:r>
            <a:r>
              <a:rPr lang="pl-PL" dirty="0">
                <a:ea typeface="+mn-lt"/>
                <a:cs typeface="+mn-lt"/>
              </a:rPr>
              <a:t>, zwana również </a:t>
            </a:r>
            <a:r>
              <a:rPr lang="pl-PL" i="1" dirty="0">
                <a:ea typeface="+mn-lt"/>
                <a:cs typeface="+mn-lt"/>
              </a:rPr>
              <a:t>paschą </a:t>
            </a:r>
            <a:r>
              <a:rPr lang="pl-PL" dirty="0">
                <a:ea typeface="+mn-lt"/>
                <a:cs typeface="+mn-lt"/>
              </a:rPr>
              <a:t>jest tradycją widoczną w każdym mieście i każdej wiosce podczas Wielkanocy na Ukrainie. Jest to drożdżowe ciasto lub babka z bakaliami (suszone owoce), pieczona tradycyjnymi metodami w obecności całej rodziny.</a:t>
            </a:r>
            <a:endParaRPr lang="pl-PL" dirty="0"/>
          </a:p>
          <a:p>
            <a:pPr>
              <a:buClr>
                <a:srgbClr val="9E3611"/>
              </a:buClr>
            </a:pPr>
            <a:r>
              <a:rPr lang="pl-PL" dirty="0">
                <a:ea typeface="+mn-lt"/>
                <a:cs typeface="+mn-lt"/>
              </a:rPr>
              <a:t>Kolejnym wspólnym symbolem wyróżniającym Wielkanoc na Ukrainie jest malowanie jajek – pisanki, kraszanki i </a:t>
            </a:r>
            <a:r>
              <a:rPr lang="pl-PL" dirty="0" err="1">
                <a:ea typeface="+mn-lt"/>
                <a:cs typeface="+mn-lt"/>
              </a:rPr>
              <a:t>gałunki</a:t>
            </a:r>
            <a:r>
              <a:rPr lang="pl-PL" dirty="0">
                <a:ea typeface="+mn-lt"/>
                <a:cs typeface="+mn-lt"/>
              </a:rPr>
              <a:t>. Pisanki na Ukrainie cieszą się niesłabnącą popularnością i śmiało można stwierdzić, że pisankarstwo stało się elementem folkloru mieszkańców Lwowa. Mało tego – regularnie odbywają się we Lwowie festiwale powiązane z tą tradycją, jak np. wystawa pisanek na Placu Muzealnym. Wielkanoc we Lwowie to więc okazja do podziwiania najpiękniejszych pisanek.</a:t>
            </a:r>
            <a:endParaRPr lang="pl-PL" dirty="0"/>
          </a:p>
          <a:p>
            <a:pPr>
              <a:buClr>
                <a:srgbClr val="9E3611"/>
              </a:buClr>
            </a:pPr>
            <a:endParaRPr lang="pl-PL" dirty="0"/>
          </a:p>
        </p:txBody>
      </p:sp>
    </p:spTree>
    <p:extLst>
      <p:ext uri="{BB962C8B-B14F-4D97-AF65-F5344CB8AC3E}">
        <p14:creationId xmlns:p14="http://schemas.microsoft.com/office/powerpoint/2010/main" val="29127579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1" name="Oval 10">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2" name="Oval 11">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14" name="Rectangle 13">
            <a:extLst>
              <a:ext uri="{FF2B5EF4-FFF2-40B4-BE49-F238E27FC236}">
                <a16:creationId xmlns:a16="http://schemas.microsoft.com/office/drawing/2014/main" id="{3964958D-AF5D-4863-B5FB-83F6B8CB1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FDA230C-5B46-47BE-87CE-2CA9E0B16731}"/>
              </a:ext>
            </a:extLst>
          </p:cNvPr>
          <p:cNvSpPr>
            <a:spLocks noGrp="1"/>
          </p:cNvSpPr>
          <p:nvPr>
            <p:ph type="title"/>
          </p:nvPr>
        </p:nvSpPr>
        <p:spPr>
          <a:xfrm>
            <a:off x="4970109" y="484632"/>
            <a:ext cx="6730277" cy="1609344"/>
          </a:xfrm>
          <a:ln>
            <a:noFill/>
          </a:ln>
        </p:spPr>
        <p:txBody>
          <a:bodyPr vert="horz" lIns="91440" tIns="45720" rIns="91440" bIns="45720" rtlCol="0" anchor="ctr">
            <a:normAutofit/>
          </a:bodyPr>
          <a:lstStyle/>
          <a:p>
            <a:r>
              <a:rPr lang="en-US" sz="4800" b="1"/>
              <a:t>Wielkanoc na Ukrainie – wierzenia i przesądy</a:t>
            </a:r>
            <a:endParaRPr lang="en-US" sz="4800"/>
          </a:p>
          <a:p>
            <a:endParaRPr lang="en-US" sz="4800"/>
          </a:p>
        </p:txBody>
      </p:sp>
      <p:pic>
        <p:nvPicPr>
          <p:cNvPr id="5" name="Obraz 5" descr="Obraz zawierający żywność, wewnątrz, posiłek, mięso&#10;&#10;Opis wygenerowany automatycznie">
            <a:extLst>
              <a:ext uri="{FF2B5EF4-FFF2-40B4-BE49-F238E27FC236}">
                <a16:creationId xmlns:a16="http://schemas.microsoft.com/office/drawing/2014/main" id="{94ACAE09-A7B7-4018-B24F-5A06DA612ECD}"/>
              </a:ext>
            </a:extLst>
          </p:cNvPr>
          <p:cNvPicPr>
            <a:picLocks noGrp="1" noChangeAspect="1"/>
          </p:cNvPicPr>
          <p:nvPr>
            <p:ph sz="half" idx="1"/>
          </p:nvPr>
        </p:nvPicPr>
        <p:blipFill rotWithShape="1">
          <a:blip r:embed="rId6"/>
          <a:srcRect l="1350" r="47833"/>
          <a:stretch/>
        </p:blipFill>
        <p:spPr>
          <a:xfrm>
            <a:off x="3344" y="10"/>
            <a:ext cx="4646726" cy="6857990"/>
          </a:xfrm>
          <a:prstGeom prst="rect">
            <a:avLst/>
          </a:prstGeom>
        </p:spPr>
      </p:pic>
      <p:sp>
        <p:nvSpPr>
          <p:cNvPr id="4" name="Symbol zastępczy zawartości 3">
            <a:extLst>
              <a:ext uri="{FF2B5EF4-FFF2-40B4-BE49-F238E27FC236}">
                <a16:creationId xmlns:a16="http://schemas.microsoft.com/office/drawing/2014/main" id="{AC6BF74D-B9F9-4181-9DEE-350194D38CB7}"/>
              </a:ext>
            </a:extLst>
          </p:cNvPr>
          <p:cNvSpPr>
            <a:spLocks noGrp="1"/>
          </p:cNvSpPr>
          <p:nvPr>
            <p:ph sz="half" idx="2"/>
          </p:nvPr>
        </p:nvSpPr>
        <p:spPr>
          <a:xfrm>
            <a:off x="4970109" y="2121408"/>
            <a:ext cx="6730276" cy="4050792"/>
          </a:xfrm>
        </p:spPr>
        <p:txBody>
          <a:bodyPr vert="horz" lIns="91440" tIns="45720" rIns="91440" bIns="45720" rtlCol="0">
            <a:normAutofit/>
          </a:bodyPr>
          <a:lstStyle/>
          <a:p>
            <a:r>
              <a:rPr lang="en-US" sz="1500"/>
              <a:t>Jak wiadomo – gdzie ludowość i folklor, tam i przesądy: również w Wielkanocy dopatrywano się symboliki poszczególnych zdarzeń. Dla przykładu: jeżeli w Wielki Czwartek wyniesiemy śmieci po dogłębnym i szczegółowym sprzątaniu, to przez cały rok nasze mieszkanie będzie lśniące i zadbane. Hazardziści udawali się do cerkwi z kartą w rękawie lub żetonem w bucie. Wierzyli, że w przyszłym roku zbiją fortunę lub wygrają majątek na swoim nałogu.</a:t>
            </a:r>
          </a:p>
          <a:p>
            <a:r>
              <a:rPr lang="en-US" sz="1500"/>
              <a:t>Dzieci, które były ciekawe jak wyglądają ogony wiedźm – podkradały gałkę sera i chowały ją w swoich wielkanocnych koszyczkach podczas święcenia pokarmów. Ranne ptaszki mogły spodziewać się dużych pieniędzy. Ten kto pierwszy z domowników ujrzy wielkanocny świt, będzie mogła cieszyć się bogactwem i dostatkiem. Jest jeszcze wiele innych wierzeń i przesądów, jednak wszystkie ocierają się o dostatnie życie w zdrowiu i z wielodzietną rodziną. Wielkanoc na Ukrainie to okazja do poznania najstarszych przesądów i wierzeń ludowych.</a:t>
            </a:r>
          </a:p>
          <a:p>
            <a:endParaRPr lang="en-US" sz="1500"/>
          </a:p>
        </p:txBody>
      </p:sp>
      <p:grpSp>
        <p:nvGrpSpPr>
          <p:cNvPr id="16" name="Group 15">
            <a:extLst>
              <a:ext uri="{FF2B5EF4-FFF2-40B4-BE49-F238E27FC236}">
                <a16:creationId xmlns:a16="http://schemas.microsoft.com/office/drawing/2014/main" id="{11002ACD-3B0C-4885-8754-8A00E926F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7" name="Oval 16">
              <a:extLst>
                <a:ext uri="{FF2B5EF4-FFF2-40B4-BE49-F238E27FC236}">
                  <a16:creationId xmlns:a16="http://schemas.microsoft.com/office/drawing/2014/main" id="{DF0313CD-4196-4456-A70D-5EE2B995B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80DE0B32-9EE8-4975-AD48-3855B0A82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2798896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C0307B3-68BE-414F-A8C4-03C9719CBA9E}"/>
              </a:ext>
            </a:extLst>
          </p:cNvPr>
          <p:cNvSpPr>
            <a:spLocks noGrp="1"/>
          </p:cNvSpPr>
          <p:nvPr>
            <p:ph type="title"/>
          </p:nvPr>
        </p:nvSpPr>
        <p:spPr/>
        <p:txBody>
          <a:bodyPr>
            <a:normAutofit/>
          </a:bodyPr>
          <a:lstStyle/>
          <a:p>
            <a:r>
              <a:rPr lang="pl-PL" b="0" dirty="0"/>
              <a:t>A NA KONIEC LINK DO YOUTUBE</a:t>
            </a:r>
          </a:p>
        </p:txBody>
      </p:sp>
      <p:sp>
        <p:nvSpPr>
          <p:cNvPr id="3" name="Symbol zastępczy zawartości 2">
            <a:extLst>
              <a:ext uri="{FF2B5EF4-FFF2-40B4-BE49-F238E27FC236}">
                <a16:creationId xmlns:a16="http://schemas.microsoft.com/office/drawing/2014/main" id="{727BB146-7202-4CE2-B504-9B4FC17ACBEA}"/>
              </a:ext>
            </a:extLst>
          </p:cNvPr>
          <p:cNvSpPr>
            <a:spLocks noGrp="1"/>
          </p:cNvSpPr>
          <p:nvPr>
            <p:ph idx="1"/>
          </p:nvPr>
        </p:nvSpPr>
        <p:spPr/>
        <p:txBody>
          <a:bodyPr vert="horz" lIns="91440" tIns="45720" rIns="91440" bIns="45720" rtlCol="0" anchor="t">
            <a:normAutofit/>
          </a:bodyPr>
          <a:lstStyle/>
          <a:p>
            <a:pPr marL="0" indent="0">
              <a:buNone/>
            </a:pPr>
            <a:r>
              <a:rPr lang="pl-PL" sz="4400" dirty="0">
                <a:ea typeface="+mn-lt"/>
                <a:cs typeface="+mn-lt"/>
                <a:hlinkClick r:id="rId2"/>
              </a:rPr>
              <a:t>WIELKANOC W POLSCE I NA ŚWIECIE. LEKCJA POWTÓRKOWA PLUS QUIZ. - YouTube</a:t>
            </a:r>
            <a:endParaRPr lang="pl-PL" sz="4400"/>
          </a:p>
        </p:txBody>
      </p:sp>
      <p:sp>
        <p:nvSpPr>
          <p:cNvPr id="4" name="Symbol zastępczy tekstu 3">
            <a:extLst>
              <a:ext uri="{FF2B5EF4-FFF2-40B4-BE49-F238E27FC236}">
                <a16:creationId xmlns:a16="http://schemas.microsoft.com/office/drawing/2014/main" id="{BA4B0DC6-B2C4-4F2A-9839-5619156C06C0}"/>
              </a:ext>
            </a:extLst>
          </p:cNvPr>
          <p:cNvSpPr>
            <a:spLocks noGrp="1"/>
          </p:cNvSpPr>
          <p:nvPr>
            <p:ph type="body" sz="half" idx="2"/>
          </p:nvPr>
        </p:nvSpPr>
        <p:spPr/>
        <p:txBody>
          <a:bodyPr vert="horz" lIns="91440" tIns="45720" rIns="91440" bIns="45720" rtlCol="0" anchor="t">
            <a:normAutofit fontScale="70000" lnSpcReduction="20000"/>
          </a:bodyPr>
          <a:lstStyle/>
          <a:p>
            <a:r>
              <a:rPr lang="pl-PL" sz="4400" dirty="0"/>
              <a:t>WIELKANOC W POLSCE I NA ŚWIECIE. LEKCJA POWTÓRKOWA PLUS QUIZ. SKOPIUJ I WKLEJ!</a:t>
            </a:r>
          </a:p>
          <a:p>
            <a:endParaRPr lang="pl-PL" dirty="0"/>
          </a:p>
        </p:txBody>
      </p:sp>
    </p:spTree>
    <p:extLst>
      <p:ext uri="{BB962C8B-B14F-4D97-AF65-F5344CB8AC3E}">
        <p14:creationId xmlns:p14="http://schemas.microsoft.com/office/powerpoint/2010/main" val="1122940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0354E8F-3447-441B-9DB9-55FA77635519}"/>
              </a:ext>
            </a:extLst>
          </p:cNvPr>
          <p:cNvSpPr>
            <a:spLocks noGrp="1"/>
          </p:cNvSpPr>
          <p:nvPr>
            <p:ph type="title"/>
          </p:nvPr>
        </p:nvSpPr>
        <p:spPr>
          <a:xfrm>
            <a:off x="516615" y="223673"/>
            <a:ext cx="10058400" cy="1609344"/>
          </a:xfrm>
        </p:spPr>
        <p:txBody>
          <a:bodyPr/>
          <a:lstStyle/>
          <a:p>
            <a:r>
              <a:rPr lang="pl-PL" b="1" dirty="0"/>
              <a:t>Niedziela Palmowa</a:t>
            </a:r>
            <a:endParaRPr lang="pl-PL" dirty="0"/>
          </a:p>
          <a:p>
            <a:endParaRPr lang="pl-PL" dirty="0"/>
          </a:p>
        </p:txBody>
      </p:sp>
      <p:sp>
        <p:nvSpPr>
          <p:cNvPr id="3" name="Symbol zastępczy tekstu 2">
            <a:extLst>
              <a:ext uri="{FF2B5EF4-FFF2-40B4-BE49-F238E27FC236}">
                <a16:creationId xmlns:a16="http://schemas.microsoft.com/office/drawing/2014/main" id="{FE25A887-CF07-49A5-BE0B-E295AF654DDC}"/>
              </a:ext>
            </a:extLst>
          </p:cNvPr>
          <p:cNvSpPr>
            <a:spLocks noGrp="1"/>
          </p:cNvSpPr>
          <p:nvPr>
            <p:ph type="body" idx="1"/>
          </p:nvPr>
        </p:nvSpPr>
        <p:spPr>
          <a:xfrm>
            <a:off x="398745" y="2476229"/>
            <a:ext cx="4754880" cy="640080"/>
          </a:xfrm>
        </p:spPr>
        <p:txBody>
          <a:bodyPr vert="horz" lIns="91440" tIns="45720" rIns="91440" bIns="45720" rtlCol="0" anchor="ctr">
            <a:noAutofit/>
          </a:bodyPr>
          <a:lstStyle/>
          <a:p>
            <a:r>
              <a:rPr lang="pl-PL" b="0" dirty="0">
                <a:ea typeface="+mn-lt"/>
                <a:cs typeface="+mn-lt"/>
              </a:rPr>
              <a:t>Świętowanie Wielkiej Nocy rozpoczynamy już tydzień przed Wielką Niedzielą. Tak samo jak dawniej, obchodzimy Niedzielę Palmową – zwaną kiedyś </a:t>
            </a:r>
            <a:r>
              <a:rPr lang="pl-PL" b="0" dirty="0" err="1">
                <a:ea typeface="+mn-lt"/>
                <a:cs typeface="+mn-lt"/>
              </a:rPr>
              <a:t>wierzbną</a:t>
            </a:r>
            <a:r>
              <a:rPr lang="pl-PL" b="0" dirty="0">
                <a:ea typeface="+mn-lt"/>
                <a:cs typeface="+mn-lt"/>
              </a:rPr>
              <a:t> lub kwietną. Dzisiaj nie trudnimy się raczej robieniem własnej kolorowej palemki, ale decydujemy się na kupno już gotowej i taką właśnie zanosimy do kościołów.</a:t>
            </a:r>
            <a:endParaRPr lang="pl-PL" dirty="0"/>
          </a:p>
        </p:txBody>
      </p:sp>
      <p:sp>
        <p:nvSpPr>
          <p:cNvPr id="4" name="Symbol zastępczy zawartości 3">
            <a:extLst>
              <a:ext uri="{FF2B5EF4-FFF2-40B4-BE49-F238E27FC236}">
                <a16:creationId xmlns:a16="http://schemas.microsoft.com/office/drawing/2014/main" id="{F1CBEA45-C4E2-4635-B489-9846F841AB9F}"/>
              </a:ext>
            </a:extLst>
          </p:cNvPr>
          <p:cNvSpPr>
            <a:spLocks noGrp="1"/>
          </p:cNvSpPr>
          <p:nvPr>
            <p:ph sz="half" idx="2"/>
          </p:nvPr>
        </p:nvSpPr>
        <p:spPr/>
        <p:txBody>
          <a:bodyPr/>
          <a:lstStyle/>
          <a:p>
            <a:endParaRPr lang="pl-PL"/>
          </a:p>
        </p:txBody>
      </p:sp>
      <p:sp>
        <p:nvSpPr>
          <p:cNvPr id="5" name="Symbol zastępczy tekstu 4">
            <a:extLst>
              <a:ext uri="{FF2B5EF4-FFF2-40B4-BE49-F238E27FC236}">
                <a16:creationId xmlns:a16="http://schemas.microsoft.com/office/drawing/2014/main" id="{671D54A3-5DEF-47AF-85AD-3839A94F03E9}"/>
              </a:ext>
            </a:extLst>
          </p:cNvPr>
          <p:cNvSpPr>
            <a:spLocks noGrp="1"/>
          </p:cNvSpPr>
          <p:nvPr>
            <p:ph type="body" sz="quarter" idx="3"/>
          </p:nvPr>
        </p:nvSpPr>
        <p:spPr>
          <a:xfrm>
            <a:off x="6312032" y="2257023"/>
            <a:ext cx="4754880" cy="640080"/>
          </a:xfrm>
        </p:spPr>
        <p:txBody>
          <a:bodyPr vert="horz" lIns="91440" tIns="45720" rIns="91440" bIns="45720" rtlCol="0" anchor="ctr">
            <a:noAutofit/>
          </a:bodyPr>
          <a:lstStyle/>
          <a:p>
            <a:r>
              <a:rPr lang="pl-PL" sz="2400" b="0" dirty="0">
                <a:ea typeface="+mn-lt"/>
                <a:cs typeface="+mn-lt"/>
              </a:rPr>
              <a:t>Dawniej robiono palemki samodzielnie – z wierzbowych gałązek, bukszpanu, porzeczek, malin, suszonych ziół, piórek i kwiatów. </a:t>
            </a:r>
            <a:r>
              <a:rPr lang="pl-PL" sz="2400" dirty="0">
                <a:ea typeface="+mn-lt"/>
                <a:cs typeface="+mn-lt"/>
              </a:rPr>
              <a:t>Poświęconej palemce przypisywano magiczne właściwości, dlatego zanoszono ją do domów, by zapewniała rodzinie szczęście</a:t>
            </a:r>
            <a:endParaRPr lang="pl-PL" sz="2400"/>
          </a:p>
        </p:txBody>
      </p:sp>
      <p:sp>
        <p:nvSpPr>
          <p:cNvPr id="6" name="Symbol zastępczy zawartości 5">
            <a:extLst>
              <a:ext uri="{FF2B5EF4-FFF2-40B4-BE49-F238E27FC236}">
                <a16:creationId xmlns:a16="http://schemas.microsoft.com/office/drawing/2014/main" id="{A0A2616E-7AC4-41AF-A6CC-7230FD26A315}"/>
              </a:ext>
            </a:extLst>
          </p:cNvPr>
          <p:cNvSpPr>
            <a:spLocks noGrp="1"/>
          </p:cNvSpPr>
          <p:nvPr>
            <p:ph sz="quarter" idx="4"/>
          </p:nvPr>
        </p:nvSpPr>
        <p:spPr/>
        <p:txBody>
          <a:bodyPr/>
          <a:lstStyle/>
          <a:p>
            <a:endParaRPr lang="pl-PL"/>
          </a:p>
        </p:txBody>
      </p:sp>
    </p:spTree>
    <p:extLst>
      <p:ext uri="{BB962C8B-B14F-4D97-AF65-F5344CB8AC3E}">
        <p14:creationId xmlns:p14="http://schemas.microsoft.com/office/powerpoint/2010/main" val="1423355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06181E-2A25-4D5C-AF89-C1686E653D21}"/>
              </a:ext>
            </a:extLst>
          </p:cNvPr>
          <p:cNvSpPr>
            <a:spLocks noGrp="1"/>
          </p:cNvSpPr>
          <p:nvPr>
            <p:ph type="ctrTitle"/>
          </p:nvPr>
        </p:nvSpPr>
        <p:spPr/>
        <p:txBody>
          <a:bodyPr/>
          <a:lstStyle/>
          <a:p>
            <a:r>
              <a:rPr lang="pl-PL" b="1" dirty="0">
                <a:solidFill>
                  <a:schemeClr val="tx1"/>
                </a:solidFill>
              </a:rPr>
              <a:t>KONIEC PREZENTACJI</a:t>
            </a:r>
            <a:endParaRPr lang="pl-PL" b="1">
              <a:solidFill>
                <a:schemeClr val="tx1"/>
              </a:solidFill>
              <a:latin typeface="Rockwell Condensed"/>
            </a:endParaRPr>
          </a:p>
        </p:txBody>
      </p:sp>
      <p:sp>
        <p:nvSpPr>
          <p:cNvPr id="3" name="Podtytuł 2">
            <a:extLst>
              <a:ext uri="{FF2B5EF4-FFF2-40B4-BE49-F238E27FC236}">
                <a16:creationId xmlns:a16="http://schemas.microsoft.com/office/drawing/2014/main" id="{C6EF3581-E362-40F5-9C55-7757E86634A6}"/>
              </a:ext>
            </a:extLst>
          </p:cNvPr>
          <p:cNvSpPr>
            <a:spLocks noGrp="1"/>
          </p:cNvSpPr>
          <p:nvPr>
            <p:ph type="subTitle" idx="1"/>
          </p:nvPr>
        </p:nvSpPr>
        <p:spPr/>
        <p:txBody>
          <a:bodyPr/>
          <a:lstStyle/>
          <a:p>
            <a:endParaRPr lang="pl-PL"/>
          </a:p>
        </p:txBody>
      </p:sp>
    </p:spTree>
    <p:extLst>
      <p:ext uri="{BB962C8B-B14F-4D97-AF65-F5344CB8AC3E}">
        <p14:creationId xmlns:p14="http://schemas.microsoft.com/office/powerpoint/2010/main" val="2384035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ABE205-5CE5-459F-936F-6195AFAB56B7}"/>
              </a:ext>
            </a:extLst>
          </p:cNvPr>
          <p:cNvSpPr>
            <a:spLocks noGrp="1"/>
          </p:cNvSpPr>
          <p:nvPr>
            <p:ph type="title"/>
          </p:nvPr>
        </p:nvSpPr>
        <p:spPr/>
        <p:txBody>
          <a:bodyPr/>
          <a:lstStyle/>
          <a:p>
            <a:r>
              <a:rPr lang="pl-PL" dirty="0"/>
              <a:t>Święcenie pokarmów, czyli polskie zwyczaje wielkanocne nadal żywe</a:t>
            </a:r>
          </a:p>
          <a:p>
            <a:endParaRPr lang="pl-PL" dirty="0"/>
          </a:p>
        </p:txBody>
      </p:sp>
      <p:sp>
        <p:nvSpPr>
          <p:cNvPr id="3" name="Symbol zastępczy zawartości 2">
            <a:extLst>
              <a:ext uri="{FF2B5EF4-FFF2-40B4-BE49-F238E27FC236}">
                <a16:creationId xmlns:a16="http://schemas.microsoft.com/office/drawing/2014/main" id="{78C2EB53-BD40-4675-8900-86D2F846E6B4}"/>
              </a:ext>
            </a:extLst>
          </p:cNvPr>
          <p:cNvSpPr>
            <a:spLocks noGrp="1"/>
          </p:cNvSpPr>
          <p:nvPr>
            <p:ph sz="half" idx="1"/>
          </p:nvPr>
        </p:nvSpPr>
        <p:spPr/>
        <p:txBody>
          <a:bodyPr vert="horz" lIns="91440" tIns="45720" rIns="91440" bIns="45720" rtlCol="0" anchor="t">
            <a:normAutofit/>
          </a:bodyPr>
          <a:lstStyle/>
          <a:p>
            <a:r>
              <a:rPr lang="pl-PL" dirty="0">
                <a:ea typeface="+mn-lt"/>
                <a:cs typeface="+mn-lt"/>
              </a:rPr>
              <a:t>Zwyczaj święcenia pokarmów w Wielką Sobotę uchował się, aż po dziś dzień. Ma on korzenie pogańskie, ale został uświęcony przez Kościół. Dzisiaj święcimy w Kościele tylko symboliczne pokarmy, które mieszczą się w niewielkim, zazwyczaj wiklinowym koszyku.</a:t>
            </a:r>
            <a:endParaRPr lang="pl-PL" dirty="0"/>
          </a:p>
        </p:txBody>
      </p:sp>
      <p:sp>
        <p:nvSpPr>
          <p:cNvPr id="4" name="Symbol zastępczy zawartości 3">
            <a:extLst>
              <a:ext uri="{FF2B5EF4-FFF2-40B4-BE49-F238E27FC236}">
                <a16:creationId xmlns:a16="http://schemas.microsoft.com/office/drawing/2014/main" id="{87FA06C8-EB7B-4A2D-8C6B-95EA88047289}"/>
              </a:ext>
            </a:extLst>
          </p:cNvPr>
          <p:cNvSpPr>
            <a:spLocks noGrp="1"/>
          </p:cNvSpPr>
          <p:nvPr>
            <p:ph sz="half" idx="2"/>
          </p:nvPr>
        </p:nvSpPr>
        <p:spPr/>
        <p:txBody>
          <a:bodyPr vert="horz" lIns="91440" tIns="45720" rIns="91440" bIns="45720" rtlCol="0" anchor="t">
            <a:normAutofit/>
          </a:bodyPr>
          <a:lstStyle/>
          <a:p>
            <a:r>
              <a:rPr lang="pl-PL" dirty="0">
                <a:ea typeface="+mn-lt"/>
                <a:cs typeface="+mn-lt"/>
              </a:rPr>
              <a:t>Zawartość takiej święconki może być też różna, w zależności od danego regionu. Nie może jednak zabraknąć: jajek, chleba, kiełbasy lub wędlin, soli, baranka (z masła lub cukru), chrzanu oraz kawałka domowego ciasta. </a:t>
            </a:r>
            <a:r>
              <a:rPr lang="pl-PL" b="1" dirty="0">
                <a:ea typeface="+mn-lt"/>
                <a:cs typeface="+mn-lt"/>
              </a:rPr>
              <a:t>Dawniej święcono wszystkie pokarmy, które miały zostać spożyte w czasie wielkanocnego śniadania!</a:t>
            </a:r>
            <a:endParaRPr lang="pl-PL" dirty="0"/>
          </a:p>
        </p:txBody>
      </p:sp>
    </p:spTree>
    <p:extLst>
      <p:ext uri="{BB962C8B-B14F-4D97-AF65-F5344CB8AC3E}">
        <p14:creationId xmlns:p14="http://schemas.microsoft.com/office/powerpoint/2010/main" val="344258637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2E0D8E0-BDB7-4BC0-9380-226652648D04}"/>
              </a:ext>
            </a:extLst>
          </p:cNvPr>
          <p:cNvSpPr>
            <a:spLocks noGrp="1"/>
          </p:cNvSpPr>
          <p:nvPr>
            <p:ph type="ctrTitle"/>
          </p:nvPr>
        </p:nvSpPr>
        <p:spPr>
          <a:xfrm>
            <a:off x="1070610" y="-825202"/>
            <a:ext cx="9947910" cy="5293233"/>
          </a:xfrm>
        </p:spPr>
        <p:txBody>
          <a:bodyPr/>
          <a:lstStyle/>
          <a:p>
            <a:r>
              <a:rPr lang="pl-PL" sz="2000" b="1" dirty="0"/>
              <a:t>Malowanie jajek – barwne zwyczaje Świąt Wielkanocnych</a:t>
            </a:r>
            <a:endParaRPr lang="pl-PL" sz="2000"/>
          </a:p>
          <a:p>
            <a:endParaRPr lang="pl-PL" dirty="0"/>
          </a:p>
        </p:txBody>
      </p:sp>
      <p:sp>
        <p:nvSpPr>
          <p:cNvPr id="3" name="Podtytuł 2">
            <a:extLst>
              <a:ext uri="{FF2B5EF4-FFF2-40B4-BE49-F238E27FC236}">
                <a16:creationId xmlns:a16="http://schemas.microsoft.com/office/drawing/2014/main" id="{2568FC87-BBE0-428F-A575-099AC905F0AF}"/>
              </a:ext>
            </a:extLst>
          </p:cNvPr>
          <p:cNvSpPr>
            <a:spLocks noGrp="1"/>
          </p:cNvSpPr>
          <p:nvPr>
            <p:ph type="subTitle" idx="1"/>
          </p:nvPr>
        </p:nvSpPr>
        <p:spPr/>
        <p:txBody>
          <a:bodyPr/>
          <a:lstStyle/>
          <a:p>
            <a:endParaRPr lang="pl-PL"/>
          </a:p>
        </p:txBody>
      </p:sp>
      <p:sp>
        <p:nvSpPr>
          <p:cNvPr id="4" name="pole tekstowe 3">
            <a:extLst>
              <a:ext uri="{FF2B5EF4-FFF2-40B4-BE49-F238E27FC236}">
                <a16:creationId xmlns:a16="http://schemas.microsoft.com/office/drawing/2014/main" id="{FA2A5A23-D27A-463A-A505-EA7D5C47339C}"/>
              </a:ext>
            </a:extLst>
          </p:cNvPr>
          <p:cNvSpPr txBox="1"/>
          <p:nvPr/>
        </p:nvSpPr>
        <p:spPr>
          <a:xfrm>
            <a:off x="4810125" y="1419225"/>
            <a:ext cx="2743200"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1600" b="1" dirty="0" err="1">
                <a:solidFill>
                  <a:srgbClr val="313131"/>
                </a:solidFill>
                <a:latin typeface="Montserrat"/>
              </a:rPr>
              <a:t>Kraszanki</a:t>
            </a:r>
            <a:r>
              <a:rPr lang="en-US" sz="1600" b="1" dirty="0">
                <a:solidFill>
                  <a:srgbClr val="313131"/>
                </a:solidFill>
                <a:latin typeface="Montserrat"/>
              </a:rPr>
              <a:t> </a:t>
            </a:r>
            <a:r>
              <a:rPr lang="en-US" sz="1600" dirty="0">
                <a:solidFill>
                  <a:srgbClr val="313131"/>
                </a:solidFill>
                <a:latin typeface="Montserrat"/>
              </a:rPr>
              <a:t>– </a:t>
            </a:r>
            <a:r>
              <a:rPr lang="en-US" sz="1600" dirty="0" err="1">
                <a:solidFill>
                  <a:srgbClr val="313131"/>
                </a:solidFill>
                <a:latin typeface="Montserrat"/>
              </a:rPr>
              <a:t>występują</a:t>
            </a:r>
            <a:r>
              <a:rPr lang="en-US" sz="1600" dirty="0">
                <a:solidFill>
                  <a:srgbClr val="313131"/>
                </a:solidFill>
                <a:latin typeface="Montserrat"/>
              </a:rPr>
              <a:t> w </a:t>
            </a:r>
            <a:r>
              <a:rPr lang="en-US" sz="1600" dirty="0" err="1">
                <a:solidFill>
                  <a:srgbClr val="313131"/>
                </a:solidFill>
                <a:latin typeface="Montserrat"/>
              </a:rPr>
              <a:t>północnej</a:t>
            </a:r>
            <a:r>
              <a:rPr lang="en-US" sz="1600" dirty="0">
                <a:solidFill>
                  <a:srgbClr val="313131"/>
                </a:solidFill>
                <a:latin typeface="Montserrat"/>
              </a:rPr>
              <a:t> </a:t>
            </a:r>
            <a:r>
              <a:rPr lang="en-US" sz="1600" dirty="0" err="1">
                <a:solidFill>
                  <a:srgbClr val="313131"/>
                </a:solidFill>
                <a:latin typeface="Montserrat"/>
              </a:rPr>
              <a:t>części</a:t>
            </a:r>
            <a:r>
              <a:rPr lang="en-US" sz="1600" dirty="0">
                <a:solidFill>
                  <a:srgbClr val="313131"/>
                </a:solidFill>
                <a:latin typeface="Montserrat"/>
              </a:rPr>
              <a:t> Polski, </a:t>
            </a:r>
            <a:r>
              <a:rPr lang="en-US" sz="1600" dirty="0" err="1">
                <a:solidFill>
                  <a:srgbClr val="313131"/>
                </a:solidFill>
                <a:latin typeface="Montserrat"/>
              </a:rPr>
              <a:t>zwane</a:t>
            </a:r>
            <a:r>
              <a:rPr lang="en-US" sz="1600" dirty="0">
                <a:solidFill>
                  <a:srgbClr val="313131"/>
                </a:solidFill>
                <a:latin typeface="Montserrat"/>
              </a:rPr>
              <a:t> </a:t>
            </a:r>
            <a:r>
              <a:rPr lang="en-US" sz="1600" dirty="0" err="1">
                <a:solidFill>
                  <a:srgbClr val="313131"/>
                </a:solidFill>
                <a:latin typeface="Montserrat"/>
              </a:rPr>
              <a:t>malowankami</a:t>
            </a:r>
            <a:r>
              <a:rPr lang="en-US" sz="1600" dirty="0">
                <a:solidFill>
                  <a:srgbClr val="313131"/>
                </a:solidFill>
                <a:latin typeface="Montserrat"/>
              </a:rPr>
              <a:t> </a:t>
            </a:r>
            <a:r>
              <a:rPr lang="en-US" sz="1600" dirty="0" err="1">
                <a:solidFill>
                  <a:srgbClr val="313131"/>
                </a:solidFill>
                <a:latin typeface="Montserrat"/>
              </a:rPr>
              <a:t>i</a:t>
            </a:r>
            <a:r>
              <a:rPr lang="en-US" sz="1600" dirty="0">
                <a:solidFill>
                  <a:srgbClr val="313131"/>
                </a:solidFill>
                <a:latin typeface="Montserrat"/>
              </a:rPr>
              <a:t> </a:t>
            </a:r>
            <a:r>
              <a:rPr lang="en-US" sz="1600" dirty="0" err="1">
                <a:solidFill>
                  <a:srgbClr val="313131"/>
                </a:solidFill>
                <a:latin typeface="Montserrat"/>
              </a:rPr>
              <a:t>byczkami</a:t>
            </a:r>
            <a:r>
              <a:rPr lang="en-US" sz="1600" dirty="0">
                <a:solidFill>
                  <a:srgbClr val="313131"/>
                </a:solidFill>
                <a:latin typeface="Montserrat"/>
              </a:rPr>
              <a:t>. Nazwa </a:t>
            </a:r>
            <a:r>
              <a:rPr lang="en-US" sz="1600" dirty="0" err="1">
                <a:solidFill>
                  <a:srgbClr val="313131"/>
                </a:solidFill>
                <a:latin typeface="Montserrat"/>
              </a:rPr>
              <a:t>pochodzi</a:t>
            </a:r>
            <a:r>
              <a:rPr lang="en-US" sz="1600" dirty="0">
                <a:solidFill>
                  <a:srgbClr val="313131"/>
                </a:solidFill>
                <a:latin typeface="Montserrat"/>
              </a:rPr>
              <a:t> od </a:t>
            </a:r>
            <a:r>
              <a:rPr lang="en-US" sz="1600" dirty="0" err="1">
                <a:solidFill>
                  <a:srgbClr val="313131"/>
                </a:solidFill>
                <a:latin typeface="Montserrat"/>
              </a:rPr>
              <a:t>słówka</a:t>
            </a:r>
            <a:r>
              <a:rPr lang="en-US" sz="1600" dirty="0">
                <a:solidFill>
                  <a:srgbClr val="313131"/>
                </a:solidFill>
                <a:latin typeface="Montserrat"/>
              </a:rPr>
              <a:t> „</a:t>
            </a:r>
            <a:r>
              <a:rPr lang="en-US" sz="1600" dirty="0" err="1">
                <a:solidFill>
                  <a:srgbClr val="313131"/>
                </a:solidFill>
                <a:latin typeface="Montserrat"/>
              </a:rPr>
              <a:t>krasić</a:t>
            </a:r>
            <a:r>
              <a:rPr lang="en-US" sz="1600" dirty="0">
                <a:solidFill>
                  <a:srgbClr val="313131"/>
                </a:solidFill>
                <a:latin typeface="Montserrat"/>
              </a:rPr>
              <a:t>”, </a:t>
            </a:r>
            <a:r>
              <a:rPr lang="en-US" sz="1600" dirty="0" err="1">
                <a:solidFill>
                  <a:srgbClr val="313131"/>
                </a:solidFill>
                <a:latin typeface="Montserrat"/>
              </a:rPr>
              <a:t>czyli</a:t>
            </a:r>
            <a:r>
              <a:rPr lang="en-US" sz="1600" dirty="0">
                <a:solidFill>
                  <a:srgbClr val="313131"/>
                </a:solidFill>
                <a:latin typeface="Montserrat"/>
              </a:rPr>
              <a:t> „</a:t>
            </a:r>
            <a:r>
              <a:rPr lang="en-US" sz="1600" dirty="0" err="1">
                <a:solidFill>
                  <a:srgbClr val="313131"/>
                </a:solidFill>
                <a:latin typeface="Montserrat"/>
              </a:rPr>
              <a:t>barwić</a:t>
            </a:r>
            <a:r>
              <a:rPr lang="en-US" sz="1600" dirty="0">
                <a:solidFill>
                  <a:srgbClr val="313131"/>
                </a:solidFill>
                <a:latin typeface="Montserrat"/>
              </a:rPr>
              <a:t>”, </a:t>
            </a:r>
            <a:r>
              <a:rPr lang="en-US" sz="1600" dirty="0" err="1">
                <a:solidFill>
                  <a:srgbClr val="313131"/>
                </a:solidFill>
                <a:latin typeface="Montserrat"/>
              </a:rPr>
              <a:t>bo</a:t>
            </a:r>
            <a:r>
              <a:rPr lang="en-US" sz="1600" dirty="0">
                <a:solidFill>
                  <a:srgbClr val="313131"/>
                </a:solidFill>
                <a:latin typeface="Montserrat"/>
              </a:rPr>
              <a:t> </a:t>
            </a:r>
            <a:r>
              <a:rPr lang="en-US" sz="1600" dirty="0" err="1">
                <a:solidFill>
                  <a:srgbClr val="313131"/>
                </a:solidFill>
                <a:latin typeface="Montserrat"/>
              </a:rPr>
              <a:t>kraszanki</a:t>
            </a:r>
            <a:r>
              <a:rPr lang="en-US" sz="1600" dirty="0">
                <a:solidFill>
                  <a:srgbClr val="313131"/>
                </a:solidFill>
                <a:latin typeface="Montserrat"/>
              </a:rPr>
              <a:t> to </a:t>
            </a:r>
            <a:r>
              <a:rPr lang="en-US" sz="1600" dirty="0" err="1">
                <a:solidFill>
                  <a:srgbClr val="313131"/>
                </a:solidFill>
                <a:latin typeface="Montserrat"/>
              </a:rPr>
              <a:t>jajka</a:t>
            </a:r>
            <a:r>
              <a:rPr lang="en-US" sz="1600" dirty="0">
                <a:solidFill>
                  <a:srgbClr val="313131"/>
                </a:solidFill>
                <a:latin typeface="Montserrat"/>
              </a:rPr>
              <a:t> </a:t>
            </a:r>
            <a:r>
              <a:rPr lang="en-US" sz="1600" dirty="0" err="1">
                <a:solidFill>
                  <a:srgbClr val="313131"/>
                </a:solidFill>
                <a:latin typeface="Montserrat"/>
              </a:rPr>
              <a:t>gotowane</a:t>
            </a:r>
            <a:r>
              <a:rPr lang="en-US" sz="1600" dirty="0">
                <a:solidFill>
                  <a:srgbClr val="313131"/>
                </a:solidFill>
                <a:latin typeface="Montserrat"/>
              </a:rPr>
              <a:t> w </a:t>
            </a:r>
            <a:r>
              <a:rPr lang="en-US" sz="1600" dirty="0" err="1">
                <a:solidFill>
                  <a:srgbClr val="313131"/>
                </a:solidFill>
                <a:latin typeface="Montserrat"/>
              </a:rPr>
              <a:t>barwnym</a:t>
            </a:r>
            <a:r>
              <a:rPr lang="en-US" sz="1600" dirty="0">
                <a:solidFill>
                  <a:srgbClr val="313131"/>
                </a:solidFill>
                <a:latin typeface="Montserrat"/>
              </a:rPr>
              <a:t> </a:t>
            </a:r>
            <a:r>
              <a:rPr lang="en-US" sz="1600" dirty="0" err="1">
                <a:solidFill>
                  <a:srgbClr val="313131"/>
                </a:solidFill>
                <a:latin typeface="Montserrat"/>
              </a:rPr>
              <a:t>wywarze</a:t>
            </a:r>
            <a:r>
              <a:rPr lang="en-US" sz="1600" dirty="0">
                <a:solidFill>
                  <a:srgbClr val="313131"/>
                </a:solidFill>
                <a:latin typeface="Montserrat"/>
              </a:rPr>
              <a:t> – </a:t>
            </a:r>
            <a:r>
              <a:rPr lang="en-US" sz="1600" dirty="0" err="1">
                <a:solidFill>
                  <a:srgbClr val="313131"/>
                </a:solidFill>
                <a:latin typeface="Montserrat"/>
              </a:rPr>
              <a:t>dawniej</a:t>
            </a:r>
            <a:r>
              <a:rPr lang="en-US" sz="1600" dirty="0">
                <a:solidFill>
                  <a:srgbClr val="313131"/>
                </a:solidFill>
                <a:latin typeface="Montserrat"/>
              </a:rPr>
              <a:t> </a:t>
            </a:r>
            <a:r>
              <a:rPr lang="en-US" sz="1600" dirty="0" err="1">
                <a:solidFill>
                  <a:srgbClr val="313131"/>
                </a:solidFill>
                <a:latin typeface="Montserrat"/>
              </a:rPr>
              <a:t>uzyskiwanym</a:t>
            </a:r>
            <a:r>
              <a:rPr lang="en-US" sz="1600" dirty="0">
                <a:solidFill>
                  <a:srgbClr val="313131"/>
                </a:solidFill>
                <a:latin typeface="Montserrat"/>
              </a:rPr>
              <a:t> </a:t>
            </a:r>
            <a:r>
              <a:rPr lang="en-US" sz="1600" dirty="0" err="1">
                <a:solidFill>
                  <a:srgbClr val="313131"/>
                </a:solidFill>
                <a:latin typeface="Montserrat"/>
              </a:rPr>
              <a:t>tylko</a:t>
            </a:r>
            <a:r>
              <a:rPr lang="en-US" sz="1600" dirty="0">
                <a:solidFill>
                  <a:srgbClr val="313131"/>
                </a:solidFill>
                <a:latin typeface="Montserrat"/>
              </a:rPr>
              <a:t> z </a:t>
            </a:r>
            <a:r>
              <a:rPr lang="en-US" sz="1600" dirty="0" err="1">
                <a:solidFill>
                  <a:srgbClr val="313131"/>
                </a:solidFill>
                <a:latin typeface="Montserrat"/>
              </a:rPr>
              <a:t>naturalnych</a:t>
            </a:r>
            <a:r>
              <a:rPr lang="en-US" sz="1600" dirty="0">
                <a:solidFill>
                  <a:srgbClr val="313131"/>
                </a:solidFill>
                <a:latin typeface="Montserrat"/>
              </a:rPr>
              <a:t> </a:t>
            </a:r>
            <a:r>
              <a:rPr lang="en-US" sz="1600" dirty="0" err="1">
                <a:solidFill>
                  <a:srgbClr val="313131"/>
                </a:solidFill>
                <a:latin typeface="Montserrat"/>
              </a:rPr>
              <a:t>składników</a:t>
            </a:r>
            <a:r>
              <a:rPr lang="en-US" sz="1600" dirty="0">
                <a:solidFill>
                  <a:srgbClr val="313131"/>
                </a:solidFill>
                <a:latin typeface="Montserrat"/>
              </a:rPr>
              <a:t>, </a:t>
            </a:r>
            <a:r>
              <a:rPr lang="en-US" sz="1600" dirty="0" err="1">
                <a:solidFill>
                  <a:srgbClr val="313131"/>
                </a:solidFill>
                <a:latin typeface="Montserrat"/>
              </a:rPr>
              <a:t>takich</a:t>
            </a:r>
            <a:r>
              <a:rPr lang="en-US" sz="1600" dirty="0">
                <a:solidFill>
                  <a:srgbClr val="313131"/>
                </a:solidFill>
                <a:latin typeface="Montserrat"/>
              </a:rPr>
              <a:t> jak </a:t>
            </a:r>
            <a:r>
              <a:rPr lang="en-US" sz="1600" dirty="0" err="1">
                <a:solidFill>
                  <a:srgbClr val="313131"/>
                </a:solidFill>
                <a:latin typeface="Montserrat"/>
              </a:rPr>
              <a:t>łupiny</a:t>
            </a:r>
            <a:r>
              <a:rPr lang="en-US" sz="1600" dirty="0">
                <a:solidFill>
                  <a:srgbClr val="313131"/>
                </a:solidFill>
                <a:latin typeface="Montserrat"/>
              </a:rPr>
              <a:t> </a:t>
            </a:r>
            <a:r>
              <a:rPr lang="en-US" sz="1600" dirty="0" err="1">
                <a:solidFill>
                  <a:srgbClr val="313131"/>
                </a:solidFill>
                <a:latin typeface="Montserrat"/>
              </a:rPr>
              <a:t>cebuli</a:t>
            </a:r>
            <a:r>
              <a:rPr lang="en-US" sz="1600" dirty="0">
                <a:solidFill>
                  <a:srgbClr val="313131"/>
                </a:solidFill>
                <a:latin typeface="Montserrat"/>
              </a:rPr>
              <a:t>, kora </a:t>
            </a:r>
            <a:r>
              <a:rPr lang="en-US" sz="1600" dirty="0" err="1">
                <a:solidFill>
                  <a:srgbClr val="313131"/>
                </a:solidFill>
                <a:latin typeface="Montserrat"/>
              </a:rPr>
              <a:t>dębu</a:t>
            </a:r>
            <a:r>
              <a:rPr lang="en-US" sz="1600" dirty="0">
                <a:solidFill>
                  <a:srgbClr val="313131"/>
                </a:solidFill>
                <a:latin typeface="Montserrat"/>
              </a:rPr>
              <a:t>, </a:t>
            </a:r>
            <a:r>
              <a:rPr lang="en-US" sz="1600" dirty="0" err="1">
                <a:solidFill>
                  <a:srgbClr val="313131"/>
                </a:solidFill>
                <a:latin typeface="Montserrat"/>
              </a:rPr>
              <a:t>łupiny</a:t>
            </a:r>
            <a:r>
              <a:rPr lang="en-US" sz="1600" dirty="0">
                <a:solidFill>
                  <a:srgbClr val="313131"/>
                </a:solidFill>
                <a:latin typeface="Montserrat"/>
              </a:rPr>
              <a:t> </a:t>
            </a:r>
            <a:r>
              <a:rPr lang="en-US" sz="1600" dirty="0" err="1">
                <a:solidFill>
                  <a:srgbClr val="313131"/>
                </a:solidFill>
                <a:latin typeface="Montserrat"/>
              </a:rPr>
              <a:t>włoskiego</a:t>
            </a:r>
            <a:r>
              <a:rPr lang="en-US" sz="1600" dirty="0">
                <a:solidFill>
                  <a:srgbClr val="313131"/>
                </a:solidFill>
                <a:latin typeface="Montserrat"/>
              </a:rPr>
              <a:t> </a:t>
            </a:r>
            <a:r>
              <a:rPr lang="en-US" sz="1600" dirty="0" err="1">
                <a:solidFill>
                  <a:srgbClr val="313131"/>
                </a:solidFill>
                <a:latin typeface="Montserrat"/>
              </a:rPr>
              <a:t>orzecha</a:t>
            </a:r>
            <a:r>
              <a:rPr lang="en-US" sz="1600" dirty="0">
                <a:solidFill>
                  <a:srgbClr val="313131"/>
                </a:solidFill>
                <a:latin typeface="Montserrat"/>
              </a:rPr>
              <a:t>, </a:t>
            </a:r>
            <a:r>
              <a:rPr lang="en-US" sz="1600" dirty="0" err="1">
                <a:solidFill>
                  <a:srgbClr val="313131"/>
                </a:solidFill>
                <a:latin typeface="Montserrat"/>
              </a:rPr>
              <a:t>sok</a:t>
            </a:r>
            <a:r>
              <a:rPr lang="en-US" sz="1600" dirty="0">
                <a:solidFill>
                  <a:srgbClr val="313131"/>
                </a:solidFill>
                <a:latin typeface="Montserrat"/>
              </a:rPr>
              <a:t> z </a:t>
            </a:r>
            <a:r>
              <a:rPr lang="en-US" sz="1600" dirty="0" err="1">
                <a:solidFill>
                  <a:srgbClr val="313131"/>
                </a:solidFill>
                <a:latin typeface="Montserrat"/>
              </a:rPr>
              <a:t>buraka</a:t>
            </a:r>
            <a:r>
              <a:rPr lang="en-US" sz="1600" dirty="0">
                <a:solidFill>
                  <a:srgbClr val="313131"/>
                </a:solidFill>
                <a:latin typeface="Montserrat"/>
              </a:rPr>
              <a:t> </a:t>
            </a:r>
            <a:r>
              <a:rPr lang="en-US" sz="1600" dirty="0" err="1">
                <a:solidFill>
                  <a:srgbClr val="313131"/>
                </a:solidFill>
                <a:latin typeface="Montserrat"/>
              </a:rPr>
              <a:t>czy</a:t>
            </a:r>
            <a:r>
              <a:rPr lang="en-US" sz="1600" dirty="0">
                <a:solidFill>
                  <a:srgbClr val="313131"/>
                </a:solidFill>
                <a:latin typeface="Montserrat"/>
              </a:rPr>
              <a:t> </a:t>
            </a:r>
            <a:r>
              <a:rPr lang="en-US" sz="1600" dirty="0" err="1">
                <a:solidFill>
                  <a:srgbClr val="313131"/>
                </a:solidFill>
                <a:latin typeface="Montserrat"/>
              </a:rPr>
              <a:t>pędy</a:t>
            </a:r>
            <a:r>
              <a:rPr lang="en-US" sz="1600" dirty="0">
                <a:solidFill>
                  <a:srgbClr val="313131"/>
                </a:solidFill>
                <a:latin typeface="Montserrat"/>
              </a:rPr>
              <a:t> </a:t>
            </a:r>
            <a:r>
              <a:rPr lang="en-US" sz="1600" dirty="0" err="1">
                <a:solidFill>
                  <a:srgbClr val="313131"/>
                </a:solidFill>
                <a:latin typeface="Montserrat"/>
              </a:rPr>
              <a:t>młodego</a:t>
            </a:r>
            <a:r>
              <a:rPr lang="en-US" sz="1600" dirty="0">
                <a:solidFill>
                  <a:srgbClr val="313131"/>
                </a:solidFill>
                <a:latin typeface="Montserrat"/>
              </a:rPr>
              <a:t> </a:t>
            </a:r>
            <a:r>
              <a:rPr lang="en-US" sz="1600" dirty="0" err="1">
                <a:solidFill>
                  <a:srgbClr val="313131"/>
                </a:solidFill>
                <a:latin typeface="Montserrat"/>
              </a:rPr>
              <a:t>żyta</a:t>
            </a:r>
            <a:r>
              <a:rPr lang="en-US" sz="1600" dirty="0">
                <a:solidFill>
                  <a:srgbClr val="313131"/>
                </a:solidFill>
                <a:latin typeface="Montserrat"/>
              </a:rPr>
              <a:t>. </a:t>
            </a:r>
            <a:r>
              <a:rPr lang="en-US" sz="1600" dirty="0" err="1">
                <a:solidFill>
                  <a:srgbClr val="313131"/>
                </a:solidFill>
                <a:latin typeface="Montserrat"/>
              </a:rPr>
              <a:t>Często</a:t>
            </a:r>
            <a:r>
              <a:rPr lang="en-US" sz="1600" dirty="0">
                <a:solidFill>
                  <a:srgbClr val="313131"/>
                </a:solidFill>
                <a:latin typeface="Montserrat"/>
              </a:rPr>
              <a:t> </a:t>
            </a:r>
            <a:r>
              <a:rPr lang="en-US" sz="1600" dirty="0" err="1">
                <a:solidFill>
                  <a:srgbClr val="313131"/>
                </a:solidFill>
                <a:latin typeface="Montserrat"/>
              </a:rPr>
              <a:t>wydrapuje</a:t>
            </a:r>
            <a:r>
              <a:rPr lang="en-US" sz="1600" dirty="0">
                <a:solidFill>
                  <a:srgbClr val="313131"/>
                </a:solidFill>
                <a:latin typeface="Montserrat"/>
              </a:rPr>
              <a:t> </a:t>
            </a:r>
            <a:r>
              <a:rPr lang="en-US" sz="1600" dirty="0" err="1">
                <a:solidFill>
                  <a:srgbClr val="313131"/>
                </a:solidFill>
                <a:latin typeface="Montserrat"/>
              </a:rPr>
              <a:t>się</a:t>
            </a:r>
            <a:r>
              <a:rPr lang="en-US" sz="1600" dirty="0">
                <a:solidFill>
                  <a:srgbClr val="313131"/>
                </a:solidFill>
                <a:latin typeface="Montserrat"/>
              </a:rPr>
              <a:t> </a:t>
            </a:r>
            <a:r>
              <a:rPr lang="en-US" sz="1600" dirty="0" err="1">
                <a:solidFill>
                  <a:srgbClr val="313131"/>
                </a:solidFill>
                <a:latin typeface="Montserrat"/>
              </a:rPr>
              <a:t>na</a:t>
            </a:r>
            <a:r>
              <a:rPr lang="en-US" sz="1600" dirty="0">
                <a:solidFill>
                  <a:srgbClr val="313131"/>
                </a:solidFill>
                <a:latin typeface="Montserrat"/>
              </a:rPr>
              <a:t> </a:t>
            </a:r>
            <a:r>
              <a:rPr lang="en-US" sz="1600" dirty="0" err="1">
                <a:solidFill>
                  <a:srgbClr val="313131"/>
                </a:solidFill>
                <a:latin typeface="Montserrat"/>
              </a:rPr>
              <a:t>nich</a:t>
            </a:r>
            <a:r>
              <a:rPr lang="en-US" sz="1600" dirty="0">
                <a:solidFill>
                  <a:srgbClr val="313131"/>
                </a:solidFill>
                <a:latin typeface="Montserrat"/>
              </a:rPr>
              <a:t> </a:t>
            </a:r>
            <a:r>
              <a:rPr lang="en-US" sz="1600" dirty="0" err="1">
                <a:solidFill>
                  <a:srgbClr val="313131"/>
                </a:solidFill>
                <a:latin typeface="Montserrat"/>
              </a:rPr>
              <a:t>przeróżne</a:t>
            </a:r>
            <a:r>
              <a:rPr lang="en-US" sz="1600" dirty="0">
                <a:solidFill>
                  <a:srgbClr val="313131"/>
                </a:solidFill>
                <a:latin typeface="Montserrat"/>
              </a:rPr>
              <a:t> </a:t>
            </a:r>
            <a:r>
              <a:rPr lang="en-US" sz="1600" dirty="0" err="1">
                <a:solidFill>
                  <a:srgbClr val="313131"/>
                </a:solidFill>
                <a:latin typeface="Montserrat"/>
              </a:rPr>
              <a:t>wzory</a:t>
            </a:r>
            <a:r>
              <a:rPr lang="en-US" sz="1600" dirty="0">
                <a:solidFill>
                  <a:srgbClr val="313131"/>
                </a:solidFill>
                <a:latin typeface="Montserrat"/>
              </a:rPr>
              <a:t>.</a:t>
            </a:r>
          </a:p>
        </p:txBody>
      </p:sp>
      <p:sp>
        <p:nvSpPr>
          <p:cNvPr id="5" name="pole tekstowe 4">
            <a:extLst>
              <a:ext uri="{FF2B5EF4-FFF2-40B4-BE49-F238E27FC236}">
                <a16:creationId xmlns:a16="http://schemas.microsoft.com/office/drawing/2014/main" id="{5EF944E5-7D86-43F4-B683-30A926782515}"/>
              </a:ext>
            </a:extLst>
          </p:cNvPr>
          <p:cNvSpPr txBox="1"/>
          <p:nvPr/>
        </p:nvSpPr>
        <p:spPr>
          <a:xfrm>
            <a:off x="1171575" y="1485900"/>
            <a:ext cx="324802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b="1">
                <a:solidFill>
                  <a:srgbClr val="313131"/>
                </a:solidFill>
                <a:latin typeface="Montserrat"/>
              </a:rPr>
              <a:t>Nalepianki </a:t>
            </a:r>
            <a:r>
              <a:rPr lang="en-US">
                <a:solidFill>
                  <a:srgbClr val="313131"/>
                </a:solidFill>
                <a:latin typeface="Montserrat"/>
              </a:rPr>
              <a:t>– popularne w Krakowskiem i Łowickiem, to jaja zdobione kolorowymi wycinankami z papieru.</a:t>
            </a:r>
          </a:p>
        </p:txBody>
      </p:sp>
      <p:sp>
        <p:nvSpPr>
          <p:cNvPr id="6" name="pole tekstowe 5">
            <a:extLst>
              <a:ext uri="{FF2B5EF4-FFF2-40B4-BE49-F238E27FC236}">
                <a16:creationId xmlns:a16="http://schemas.microsoft.com/office/drawing/2014/main" id="{331856EE-0DB2-43FE-B389-72571F51237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solidFill>
                <a:srgbClr val="313131"/>
              </a:solidFill>
              <a:latin typeface="Montserrat"/>
            </a:endParaRPr>
          </a:p>
        </p:txBody>
      </p:sp>
      <p:sp>
        <p:nvSpPr>
          <p:cNvPr id="7" name="pole tekstowe 6">
            <a:extLst>
              <a:ext uri="{FF2B5EF4-FFF2-40B4-BE49-F238E27FC236}">
                <a16:creationId xmlns:a16="http://schemas.microsoft.com/office/drawing/2014/main" id="{251F74D0-F860-4400-82FD-90747CC8C124}"/>
              </a:ext>
            </a:extLst>
          </p:cNvPr>
          <p:cNvSpPr txBox="1"/>
          <p:nvPr/>
        </p:nvSpPr>
        <p:spPr>
          <a:xfrm>
            <a:off x="7915275" y="1485900"/>
            <a:ext cx="269557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b="1">
                <a:solidFill>
                  <a:srgbClr val="313131"/>
                </a:solidFill>
                <a:latin typeface="Montserrat"/>
              </a:rPr>
              <a:t>Oklejanki </a:t>
            </a:r>
            <a:r>
              <a:rPr lang="en-US">
                <a:solidFill>
                  <a:srgbClr val="313131"/>
                </a:solidFill>
                <a:latin typeface="Montserrat"/>
              </a:rPr>
              <a:t>– spotykane w części mazowieckiej, to wydmuszki oklejone rdzeniem sitowia i kolorową włóczką, co tworzy piękne ornamenty.</a:t>
            </a:r>
          </a:p>
        </p:txBody>
      </p:sp>
    </p:spTree>
    <p:extLst>
      <p:ext uri="{BB962C8B-B14F-4D97-AF65-F5344CB8AC3E}">
        <p14:creationId xmlns:p14="http://schemas.microsoft.com/office/powerpoint/2010/main" val="75689366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32D2D3-C187-4102-8C70-59B47EE71E77}"/>
              </a:ext>
            </a:extLst>
          </p:cNvPr>
          <p:cNvSpPr>
            <a:spLocks noGrp="1"/>
          </p:cNvSpPr>
          <p:nvPr>
            <p:ph type="title"/>
          </p:nvPr>
        </p:nvSpPr>
        <p:spPr>
          <a:xfrm>
            <a:off x="2043303" y="1225296"/>
            <a:ext cx="9404985" cy="3520440"/>
          </a:xfrm>
        </p:spPr>
        <p:txBody>
          <a:bodyPr>
            <a:normAutofit/>
          </a:bodyPr>
          <a:lstStyle/>
          <a:p>
            <a:r>
              <a:rPr lang="pl-PL" sz="4000" dirty="0"/>
              <a:t>Zwyczaje ludowe. Wielkanocne „wieszanie Judasza”</a:t>
            </a:r>
            <a:endParaRPr lang="pl-PL" sz="4000" dirty="0">
              <a:latin typeface="Rockwell Condensed"/>
            </a:endParaRPr>
          </a:p>
          <a:p>
            <a:r>
              <a:rPr lang="pl-PL" sz="2000" dirty="0">
                <a:ea typeface="+mj-lt"/>
                <a:cs typeface="+mj-lt"/>
              </a:rPr>
              <a:t>Wielkanocny zwyczaj „wieszania Judasza” ma swoje korzenie w pogańskim topieniu Marzanny – kukły wykonanej ze słomy, przyozdobionej wstążkami i ubranej w różne skrawki materiału, którą w rytualny sposób topiono (lub palono), by przywołać wiosnę i pożegnać zimę.</a:t>
            </a:r>
            <a:endParaRPr lang="pl-PL" sz="2000" dirty="0"/>
          </a:p>
        </p:txBody>
      </p:sp>
      <p:sp>
        <p:nvSpPr>
          <p:cNvPr id="3" name="Symbol zastępczy tekstu 2">
            <a:extLst>
              <a:ext uri="{FF2B5EF4-FFF2-40B4-BE49-F238E27FC236}">
                <a16:creationId xmlns:a16="http://schemas.microsoft.com/office/drawing/2014/main" id="{B8E00D49-A6AA-43AC-846D-B7F834C45D69}"/>
              </a:ext>
            </a:extLst>
          </p:cNvPr>
          <p:cNvSpPr>
            <a:spLocks noGrp="1"/>
          </p:cNvSpPr>
          <p:nvPr>
            <p:ph type="body" idx="1"/>
          </p:nvPr>
        </p:nvSpPr>
        <p:spPr/>
        <p:txBody>
          <a:bodyPr/>
          <a:lstStyle/>
          <a:p>
            <a:endParaRPr lang="pl-PL"/>
          </a:p>
        </p:txBody>
      </p:sp>
    </p:spTree>
    <p:extLst>
      <p:ext uri="{BB962C8B-B14F-4D97-AF65-F5344CB8AC3E}">
        <p14:creationId xmlns:p14="http://schemas.microsoft.com/office/powerpoint/2010/main" val="38091771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723775B-0476-4FDC-8C7B-21B000B7AFE9}"/>
              </a:ext>
            </a:extLst>
          </p:cNvPr>
          <p:cNvSpPr>
            <a:spLocks noGrp="1"/>
          </p:cNvSpPr>
          <p:nvPr>
            <p:ph type="title"/>
          </p:nvPr>
        </p:nvSpPr>
        <p:spPr/>
        <p:txBody>
          <a:bodyPr>
            <a:normAutofit/>
          </a:bodyPr>
          <a:lstStyle/>
          <a:p>
            <a:r>
              <a:rPr lang="pl-PL" sz="2000" b="1" dirty="0"/>
              <a:t>Pogrzeb żuru i śledzia oraz </a:t>
            </a:r>
            <a:r>
              <a:rPr lang="pl-PL" sz="2000" b="1" dirty="0" err="1"/>
              <a:t>przywołówki</a:t>
            </a:r>
            <a:r>
              <a:rPr lang="pl-PL" sz="2000" b="1" dirty="0"/>
              <a:t>, czyli zwyczaje wielkanocne na Kujawach</a:t>
            </a:r>
            <a:endParaRPr lang="pl-PL" sz="2000" dirty="0"/>
          </a:p>
          <a:p>
            <a:endParaRPr lang="pl-PL" dirty="0"/>
          </a:p>
        </p:txBody>
      </p:sp>
      <p:sp>
        <p:nvSpPr>
          <p:cNvPr id="3" name="Symbol zastępczy zawartości 2">
            <a:extLst>
              <a:ext uri="{FF2B5EF4-FFF2-40B4-BE49-F238E27FC236}">
                <a16:creationId xmlns:a16="http://schemas.microsoft.com/office/drawing/2014/main" id="{905682AC-CCAB-4FFD-A10F-A5FC19C0819A}"/>
              </a:ext>
            </a:extLst>
          </p:cNvPr>
          <p:cNvSpPr>
            <a:spLocks noGrp="1"/>
          </p:cNvSpPr>
          <p:nvPr>
            <p:ph sz="half" idx="1"/>
          </p:nvPr>
        </p:nvSpPr>
        <p:spPr/>
        <p:txBody>
          <a:bodyPr vert="horz" lIns="91440" tIns="45720" rIns="91440" bIns="45720" rtlCol="0" anchor="t">
            <a:normAutofit/>
          </a:bodyPr>
          <a:lstStyle/>
          <a:p>
            <a:r>
              <a:rPr lang="pl-PL" dirty="0">
                <a:ea typeface="+mn-lt"/>
                <a:cs typeface="+mn-lt"/>
              </a:rPr>
              <a:t>Pogrzeb żuru i wieszanie śledzia to dawny, ludowy zwyczaj wielkanocny, który obchodzono głównie na Kujawach. Kiedyś, ludzie bardzo rygorystycznie podchodzili do przestrzegania postu. Na liście produktów zakazanych nie znajdowało się jedynie mięso, ale również nabiał i cukier!</a:t>
            </a:r>
            <a:endParaRPr lang="pl-PL" dirty="0"/>
          </a:p>
        </p:txBody>
      </p:sp>
      <p:sp>
        <p:nvSpPr>
          <p:cNvPr id="4" name="Symbol zastępczy zawartości 3">
            <a:extLst>
              <a:ext uri="{FF2B5EF4-FFF2-40B4-BE49-F238E27FC236}">
                <a16:creationId xmlns:a16="http://schemas.microsoft.com/office/drawing/2014/main" id="{F1A0A7AB-C6B1-4F35-B0C8-A4234166FE19}"/>
              </a:ext>
            </a:extLst>
          </p:cNvPr>
          <p:cNvSpPr>
            <a:spLocks noGrp="1"/>
          </p:cNvSpPr>
          <p:nvPr>
            <p:ph sz="half" idx="2"/>
          </p:nvPr>
        </p:nvSpPr>
        <p:spPr/>
        <p:txBody>
          <a:bodyPr vert="horz" lIns="91440" tIns="45720" rIns="91440" bIns="45720" rtlCol="0" anchor="t">
            <a:normAutofit/>
          </a:bodyPr>
          <a:lstStyle/>
          <a:p>
            <a:r>
              <a:rPr lang="pl-PL" dirty="0">
                <a:ea typeface="+mn-lt"/>
                <a:cs typeface="+mn-lt"/>
              </a:rPr>
              <a:t>Jadłospis ograniczał się najczęściej do postnego żuru i śledzia właśnie. </a:t>
            </a:r>
            <a:r>
              <a:rPr lang="pl-PL" b="1" dirty="0">
                <a:ea typeface="+mn-lt"/>
                <a:cs typeface="+mn-lt"/>
              </a:rPr>
              <a:t>Wraz z nadejściem Wielkiego Piątku i końcem postu, świętowano koniec pokuty – urządzano symboliczny pogrzeb uprzykrzonego żuru i śledzia.</a:t>
            </a:r>
            <a:r>
              <a:rPr lang="pl-PL" dirty="0">
                <a:ea typeface="+mn-lt"/>
                <a:cs typeface="+mn-lt"/>
              </a:rPr>
              <a:t> </a:t>
            </a:r>
          </a:p>
        </p:txBody>
      </p:sp>
    </p:spTree>
    <p:extLst>
      <p:ext uri="{BB962C8B-B14F-4D97-AF65-F5344CB8AC3E}">
        <p14:creationId xmlns:p14="http://schemas.microsoft.com/office/powerpoint/2010/main" val="26020884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26890CF-6283-411F-A257-9D60188CE92C}"/>
              </a:ext>
            </a:extLst>
          </p:cNvPr>
          <p:cNvSpPr>
            <a:spLocks noGrp="1"/>
          </p:cNvSpPr>
          <p:nvPr>
            <p:ph type="title"/>
          </p:nvPr>
        </p:nvSpPr>
        <p:spPr/>
        <p:txBody>
          <a:bodyPr>
            <a:normAutofit fontScale="90000"/>
          </a:bodyPr>
          <a:lstStyle/>
          <a:p>
            <a:r>
              <a:rPr lang="pl-PL" b="1" dirty="0"/>
              <a:t>Poniedziałek Wielkanocny – dawne i obecne zwyczaje wielkanocne</a:t>
            </a:r>
            <a:endParaRPr lang="pl-PL" dirty="0"/>
          </a:p>
          <a:p>
            <a:endParaRPr lang="pl-PL" dirty="0"/>
          </a:p>
        </p:txBody>
      </p:sp>
      <p:sp>
        <p:nvSpPr>
          <p:cNvPr id="3" name="Symbol zastępczy zawartości 2">
            <a:extLst>
              <a:ext uri="{FF2B5EF4-FFF2-40B4-BE49-F238E27FC236}">
                <a16:creationId xmlns:a16="http://schemas.microsoft.com/office/drawing/2014/main" id="{40E3043A-5CA0-4B64-8AE8-A05405250739}"/>
              </a:ext>
            </a:extLst>
          </p:cNvPr>
          <p:cNvSpPr>
            <a:spLocks noGrp="1"/>
          </p:cNvSpPr>
          <p:nvPr>
            <p:ph sz="half" idx="1"/>
          </p:nvPr>
        </p:nvSpPr>
        <p:spPr/>
        <p:txBody>
          <a:bodyPr vert="horz" lIns="91440" tIns="45720" rIns="91440" bIns="45720" rtlCol="0" anchor="t">
            <a:normAutofit/>
          </a:bodyPr>
          <a:lstStyle/>
          <a:p>
            <a:r>
              <a:rPr lang="pl-PL" dirty="0">
                <a:ea typeface="+mn-lt"/>
                <a:cs typeface="+mn-lt"/>
              </a:rPr>
              <a:t>Poniedziałek Wielkanocny kojarzy nam się przede wszystkim z oblewaniem wodą innych osób. Zwyczaj wiąże się z dawnymi praktykami pogańskimi, gdzie ma symbolizować oczyszczenie z zimowego brudu i budzenie się przyrody na wiosnę. Dawniej wierzono, że im mocniej została oblana panna, tym ma ona większe szanse na rychłe zamążpójście. </a:t>
            </a:r>
            <a:endParaRPr lang="pl-PL" dirty="0"/>
          </a:p>
        </p:txBody>
      </p:sp>
      <p:sp>
        <p:nvSpPr>
          <p:cNvPr id="4" name="Symbol zastępczy zawartości 3">
            <a:extLst>
              <a:ext uri="{FF2B5EF4-FFF2-40B4-BE49-F238E27FC236}">
                <a16:creationId xmlns:a16="http://schemas.microsoft.com/office/drawing/2014/main" id="{B3ADD277-0E4D-4A2B-A168-2579F5A1D603}"/>
              </a:ext>
            </a:extLst>
          </p:cNvPr>
          <p:cNvSpPr>
            <a:spLocks noGrp="1"/>
          </p:cNvSpPr>
          <p:nvPr>
            <p:ph sz="half" idx="2"/>
          </p:nvPr>
        </p:nvSpPr>
        <p:spPr/>
        <p:txBody>
          <a:bodyPr vert="horz" lIns="91440" tIns="45720" rIns="91440" bIns="45720" rtlCol="0" anchor="t">
            <a:normAutofit/>
          </a:bodyPr>
          <a:lstStyle/>
          <a:p>
            <a:r>
              <a:rPr lang="pl-PL" b="1" dirty="0">
                <a:ea typeface="+mn-lt"/>
                <a:cs typeface="+mn-lt"/>
              </a:rPr>
              <a:t>Dzisiaj znany jako śmigus-dyngus, a dawniej były to dwa odrębne zwyczaje</a:t>
            </a:r>
            <a:r>
              <a:rPr lang="pl-PL" dirty="0">
                <a:ea typeface="+mn-lt"/>
                <a:cs typeface="+mn-lt"/>
              </a:rPr>
              <a:t>. </a:t>
            </a:r>
            <a:r>
              <a:rPr lang="pl-PL" b="1" dirty="0">
                <a:ea typeface="+mn-lt"/>
                <a:cs typeface="+mn-lt"/>
              </a:rPr>
              <a:t>Śmigusem </a:t>
            </a:r>
            <a:r>
              <a:rPr lang="pl-PL" dirty="0">
                <a:ea typeface="+mn-lt"/>
                <a:cs typeface="+mn-lt"/>
              </a:rPr>
              <a:t>zwano symboliczne smaganie witkami wierzbowymi po nogach i oblewanie zimną wodą, co miało związek z wiosennych oczyszczeniem. </a:t>
            </a:r>
            <a:r>
              <a:rPr lang="pl-PL" b="1" dirty="0">
                <a:ea typeface="+mn-lt"/>
                <a:cs typeface="+mn-lt"/>
              </a:rPr>
              <a:t>Dyngus </a:t>
            </a:r>
            <a:r>
              <a:rPr lang="pl-PL" dirty="0">
                <a:ea typeface="+mn-lt"/>
                <a:cs typeface="+mn-lt"/>
              </a:rPr>
              <a:t>z kolei polegał na wykupieniu się od oblewania wodą.</a:t>
            </a:r>
            <a:endParaRPr lang="pl-PL" dirty="0"/>
          </a:p>
        </p:txBody>
      </p:sp>
    </p:spTree>
    <p:extLst>
      <p:ext uri="{BB962C8B-B14F-4D97-AF65-F5344CB8AC3E}">
        <p14:creationId xmlns:p14="http://schemas.microsoft.com/office/powerpoint/2010/main" val="27265745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0A0AED9-AEFC-4E00-8D0E-F9C330B4B355}"/>
              </a:ext>
            </a:extLst>
          </p:cNvPr>
          <p:cNvSpPr>
            <a:spLocks noGrp="1"/>
          </p:cNvSpPr>
          <p:nvPr>
            <p:ph type="title"/>
          </p:nvPr>
        </p:nvSpPr>
        <p:spPr/>
        <p:txBody>
          <a:bodyPr>
            <a:normAutofit fontScale="90000"/>
          </a:bodyPr>
          <a:lstStyle/>
          <a:p>
            <a:r>
              <a:rPr lang="pl-PL" b="1" dirty="0"/>
              <a:t>Święta wielkanocne: krakowskie zwyczaje i tradycje</a:t>
            </a:r>
            <a:endParaRPr lang="pl-PL" dirty="0"/>
          </a:p>
          <a:p>
            <a:endParaRPr lang="pl-PL" dirty="0"/>
          </a:p>
        </p:txBody>
      </p:sp>
      <p:sp>
        <p:nvSpPr>
          <p:cNvPr id="3" name="Symbol zastępczy zawartości 2">
            <a:extLst>
              <a:ext uri="{FF2B5EF4-FFF2-40B4-BE49-F238E27FC236}">
                <a16:creationId xmlns:a16="http://schemas.microsoft.com/office/drawing/2014/main" id="{0321AA3E-B4FF-485E-A233-5CA9661C7F9F}"/>
              </a:ext>
            </a:extLst>
          </p:cNvPr>
          <p:cNvSpPr>
            <a:spLocks noGrp="1"/>
          </p:cNvSpPr>
          <p:nvPr>
            <p:ph idx="1"/>
          </p:nvPr>
        </p:nvSpPr>
        <p:spPr/>
        <p:txBody>
          <a:bodyPr vert="horz" lIns="91440" tIns="45720" rIns="91440" bIns="45720" rtlCol="0" anchor="t">
            <a:normAutofit/>
          </a:bodyPr>
          <a:lstStyle/>
          <a:p>
            <a:r>
              <a:rPr lang="pl-PL" b="1" dirty="0" err="1">
                <a:ea typeface="+mn-lt"/>
                <a:cs typeface="+mn-lt"/>
              </a:rPr>
              <a:t>Pucheroki</a:t>
            </a:r>
            <a:r>
              <a:rPr lang="pl-PL" dirty="0">
                <a:ea typeface="+mn-lt"/>
                <a:cs typeface="+mn-lt"/>
              </a:rPr>
              <a:t> to tajemniczo brzmiący zwyczaj wielkanocny, który do dnia dzisiejszego </a:t>
            </a:r>
            <a:r>
              <a:rPr lang="pl-PL" dirty="0" err="1">
                <a:ea typeface="+mn-lt"/>
                <a:cs typeface="+mn-lt"/>
              </a:rPr>
              <a:t>obchodzon</a:t>
            </a:r>
            <a:r>
              <a:rPr lang="pl-PL" b="1" dirty="0" err="1">
                <a:ea typeface="+mn-lt"/>
                <a:cs typeface="+mn-lt"/>
              </a:rPr>
              <a:t>Rękawka</a:t>
            </a:r>
            <a:r>
              <a:rPr lang="pl-PL" b="1" dirty="0">
                <a:ea typeface="+mn-lt"/>
                <a:cs typeface="+mn-lt"/>
              </a:rPr>
              <a:t> to zwyczaj wielkanocny znany w Krakowie.</a:t>
            </a:r>
            <a:r>
              <a:rPr lang="pl-PL" dirty="0">
                <a:ea typeface="+mn-lt"/>
                <a:cs typeface="+mn-lt"/>
              </a:rPr>
              <a:t> Nawiązywał do słowiańskich wiosennych Dziadów. Obchodzony po Świętach Wielkanocnych, we </a:t>
            </a:r>
            <a:r>
              <a:rPr lang="pl-PL" dirty="0" err="1">
                <a:ea typeface="+mn-lt"/>
                <a:cs typeface="+mn-lt"/>
              </a:rPr>
              <a:t>wtorek.y</a:t>
            </a:r>
            <a:r>
              <a:rPr lang="pl-PL" dirty="0">
                <a:ea typeface="+mn-lt"/>
                <a:cs typeface="+mn-lt"/>
              </a:rPr>
              <a:t> jest w Krakowie i w jego okolicach w czasie Niedzieli Palmowej.</a:t>
            </a:r>
            <a:endParaRPr lang="pl-PL" dirty="0"/>
          </a:p>
        </p:txBody>
      </p:sp>
    </p:spTree>
    <p:extLst>
      <p:ext uri="{BB962C8B-B14F-4D97-AF65-F5344CB8AC3E}">
        <p14:creationId xmlns:p14="http://schemas.microsoft.com/office/powerpoint/2010/main" val="1726962078"/>
      </p:ext>
    </p:extLst>
  </p:cSld>
  <p:clrMapOvr>
    <a:masterClrMapping/>
  </p:clrMapOvr>
  <p:transition spd="slow">
    <p:randomBar dir="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0</TotalTime>
  <Words>0</Words>
  <Application>Microsoft Office PowerPoint</Application>
  <PresentationFormat>Panoramiczny</PresentationFormat>
  <Paragraphs>0</Paragraphs>
  <Slides>30</Slides>
  <Notes>0</Notes>
  <HiddenSlides>0</HiddenSlides>
  <MMClips>0</MMClips>
  <ScaleCrop>false</ScaleCrop>
  <HeadingPairs>
    <vt:vector size="4" baseType="variant">
      <vt:variant>
        <vt:lpstr>Motyw</vt:lpstr>
      </vt:variant>
      <vt:variant>
        <vt:i4>1</vt:i4>
      </vt:variant>
      <vt:variant>
        <vt:lpstr>Tytuły slajdów</vt:lpstr>
      </vt:variant>
      <vt:variant>
        <vt:i4>30</vt:i4>
      </vt:variant>
    </vt:vector>
  </HeadingPairs>
  <TitlesOfParts>
    <vt:vector size="31" baseType="lpstr">
      <vt:lpstr>Wood Type</vt:lpstr>
      <vt:lpstr> „Zwyczaje wielkanocne w Polsce i na świecie”</vt:lpstr>
      <vt:lpstr>Zwyczaje wielkanocne w Polsce  </vt:lpstr>
      <vt:lpstr>Niedziela Palmowa </vt:lpstr>
      <vt:lpstr>Święcenie pokarmów, czyli polskie zwyczaje wielkanocne nadal żywe </vt:lpstr>
      <vt:lpstr>Malowanie jajek – barwne zwyczaje Świąt Wielkanocnych </vt:lpstr>
      <vt:lpstr>Zwyczaje ludowe. Wielkanocne „wieszanie Judasza” Wielkanocny zwyczaj „wieszania Judasza” ma swoje korzenie w pogańskim topieniu Marzanny – kukły wykonanej ze słomy, przyozdobionej wstążkami i ubranej w różne skrawki materiału, którą w rytualny sposób topiono (lub palono), by przywołać wiosnę i pożegnać zimę.</vt:lpstr>
      <vt:lpstr>Pogrzeb żuru i śledzia oraz przywołówki, czyli zwyczaje wielkanocne na Kujawach </vt:lpstr>
      <vt:lpstr>Poniedziałek Wielkanocny – dawne i obecne zwyczaje wielkanocne </vt:lpstr>
      <vt:lpstr>Święta wielkanocne: krakowskie zwyczaje i tradycje </vt:lpstr>
      <vt:lpstr>Śmiergust, czyli zwyczaje wielkanocne na Śląsku </vt:lpstr>
      <vt:lpstr>zwyczaje wielkanocne w niemczech</vt:lpstr>
      <vt:lpstr>Zwyczaje wielkanocne w Niemczech </vt:lpstr>
      <vt:lpstr>ZWYCZAJE WIELKANOCNE W NIEMCZECH </vt:lpstr>
      <vt:lpstr>ZWYCZAJE WIELKANOCNE W NIEMCZECH </vt:lpstr>
      <vt:lpstr>Niemieckie potrawy wielkanocne </vt:lpstr>
      <vt:lpstr>zwyczaje wielkanocne w anglii</vt:lpstr>
      <vt:lpstr>Tradycje wielkanocne w Anglii </vt:lpstr>
      <vt:lpstr>TRADYCJE WIELKANOCNE W ANGLII </vt:lpstr>
      <vt:lpstr>Wielkanoc w Anglii - pochodzenie nazwy </vt:lpstr>
      <vt:lpstr>Potrawy wielkanocne w Anglii </vt:lpstr>
      <vt:lpstr>zwyczaje wielkanocne w rosji</vt:lpstr>
      <vt:lpstr>ZWYCZAJE WIELKANOCNE W ROSJI </vt:lpstr>
      <vt:lpstr>ZWYCZAJE WIELKANOCNE W ROSJI </vt:lpstr>
      <vt:lpstr>zwyczaje wielkanocne w ukrainie</vt:lpstr>
      <vt:lpstr>Wielkanoc na Ukrainie – jedna wiara, ale dwa święta  </vt:lpstr>
      <vt:lpstr>Wielkanoc na Ukrainie – jedna wiara, ale cztery kościoły </vt:lpstr>
      <vt:lpstr>Wielkanoc na Ukrainie – symbole świąteczne na Ukrainie </vt:lpstr>
      <vt:lpstr>Wielkanoc na Ukrainie – wierzenia i przesądy </vt:lpstr>
      <vt:lpstr>A NA KONIEC LINK DO YOUTUBE</vt:lpstr>
      <vt:lpstr>KONIEC PREZENTACJI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
  <cp:revision>224</cp:revision>
  <dcterms:created xsi:type="dcterms:W3CDTF">2021-03-11T14:06:52Z</dcterms:created>
  <dcterms:modified xsi:type="dcterms:W3CDTF">2021-03-24T12:51:32Z</dcterms:modified>
</cp:coreProperties>
</file>